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Apertura: un solo sitio, modular, chileno. No vender precio todavía. Invitar al gemelo digital de Lagos del Sur al cierre.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10287000"/>
          </a:xfrm>
          <a:prstGeom prst="rect">
            <a:avLst/>
          </a:prstGeom>
          <a:solidFill>
            <a:srgbClr val="1F2558"/>
          </a:solidFill>
          <a:ln/>
        </p:spPr>
      </p:sp>
      <p:sp>
        <p:nvSpPr>
          <p:cNvPr id="3" name="Shape 1"/>
          <p:cNvSpPr/>
          <p:nvPr/>
        </p:nvSpPr>
        <p:spPr>
          <a:xfrm>
            <a:off x="13121640" y="0"/>
            <a:ext cx="5166360" cy="10287000"/>
          </a:xfrm>
          <a:prstGeom prst="rect">
            <a:avLst/>
          </a:prstGeom>
          <a:solidFill>
            <a:srgbClr val="1F2558"/>
          </a:solidFill>
          <a:ln/>
        </p:spPr>
      </p:sp>
      <p:pic>
        <p:nvPicPr>
          <p:cNvPr id="4" name="Image 0" descr="/private/tmp/alumnia360-guardian-library/apps/web/public/brand/icon-51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502920"/>
            <a:ext cx="475488" cy="475488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1234440" y="566928"/>
            <a:ext cx="548640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Alumnia360</a:t>
            </a:r>
            <a:endParaRPr lang="en-US" sz="2000" dirty="0"/>
          </a:p>
        </p:txBody>
      </p:sp>
      <p:sp>
        <p:nvSpPr>
          <p:cNvPr id="6" name="Text 3"/>
          <p:cNvSpPr txBox="1"/>
          <p:nvPr/>
        </p:nvSpPr>
        <p:spPr>
          <a:xfrm>
            <a:off x="640080" y="1965960"/>
            <a:ext cx="1170432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500" spc="36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PRESENTACIÓN COMERCIAL  ·  2026</a:t>
            </a:r>
            <a:endParaRPr lang="en-US" sz="1500" dirty="0"/>
          </a:p>
        </p:txBody>
      </p:sp>
      <p:sp>
        <p:nvSpPr>
          <p:cNvPr id="7" name="Text 4"/>
          <p:cNvSpPr txBox="1"/>
          <p:nvPr/>
        </p:nvSpPr>
        <p:spPr>
          <a:xfrm>
            <a:off x="640080" y="2377440"/>
            <a:ext cx="11978640" cy="2468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62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colegio entero,</a:t>
            </a:r>
            <a:endParaRPr lang="en-US" sz="6200" dirty="0"/>
          </a:p>
          <a:p>
            <a:pPr indent="0" marL="0">
              <a:buNone/>
            </a:pPr>
            <a:r>
              <a:rPr lang="en-US" sz="62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un solo sitio.</a:t>
            </a:r>
            <a:endParaRPr lang="en-US" sz="6200" dirty="0"/>
          </a:p>
        </p:txBody>
      </p:sp>
      <p:sp>
        <p:nvSpPr>
          <p:cNvPr id="8" name="Text 5"/>
          <p:cNvSpPr txBox="1"/>
          <p:nvPr/>
        </p:nvSpPr>
        <p:spPr>
          <a:xfrm>
            <a:off x="640080" y="5074920"/>
            <a:ext cx="11521440" cy="1417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ERP escolar chileno, modular, con el alumn@ al centro.</a:t>
            </a:r>
            <a:endParaRPr lang="en-US" sz="2000" dirty="0"/>
          </a:p>
          <a:p>
            <a:pPr indent="0" marL="0">
              <a:buNone/>
            </a:pPr>
            <a:r>
              <a:rPr lang="en-US" sz="20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Admisión, planificación, familia, finanzas y cumplimiento —</a:t>
            </a:r>
            <a:endParaRPr lang="en-US" sz="2000" dirty="0"/>
          </a:p>
          <a:p>
            <a:pPr indent="0" marL="0">
              <a:buNone/>
            </a:pPr>
            <a:r>
              <a:rPr lang="en-US" sz="20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 enciende lo que el colegio necesita.</a:t>
            </a:r>
            <a:endParaRPr lang="en-US" sz="2000" dirty="0"/>
          </a:p>
        </p:txBody>
      </p:sp>
      <p:sp>
        <p:nvSpPr>
          <p:cNvPr id="9" name="Shape 6"/>
          <p:cNvSpPr/>
          <p:nvPr/>
        </p:nvSpPr>
        <p:spPr>
          <a:xfrm>
            <a:off x="640080" y="6720840"/>
            <a:ext cx="11521440" cy="9144"/>
          </a:xfrm>
          <a:prstGeom prst="rect">
            <a:avLst/>
          </a:prstGeom>
          <a:solidFill>
            <a:srgbClr val="D4CFC4"/>
          </a:solidFill>
          <a:ln/>
        </p:spPr>
      </p:sp>
      <p:sp>
        <p:nvSpPr>
          <p:cNvPr id="10" name="Text 7"/>
          <p:cNvSpPr txBox="1"/>
          <p:nvPr/>
        </p:nvSpPr>
        <p:spPr>
          <a:xfrm>
            <a:off x="640080" y="6903720"/>
            <a:ext cx="3657600" cy="23774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300" spc="240" kern="0" dirty="0">
                <a:solidFill>
                  <a:srgbClr val="6B6F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</a:t>
            </a:r>
            <a:endParaRPr lang="en-US" sz="1300" dirty="0"/>
          </a:p>
        </p:txBody>
      </p:sp>
      <p:sp>
        <p:nvSpPr>
          <p:cNvPr id="11" name="Text 8"/>
          <p:cNvSpPr txBox="1"/>
          <p:nvPr/>
        </p:nvSpPr>
        <p:spPr>
          <a:xfrm>
            <a:off x="640080" y="7187184"/>
            <a:ext cx="3657600" cy="640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Dirección, UTP, docente, familia y administración</a:t>
            </a:r>
            <a:endParaRPr lang="en-US" sz="1600" dirty="0"/>
          </a:p>
        </p:txBody>
      </p:sp>
      <p:sp>
        <p:nvSpPr>
          <p:cNvPr id="12" name="Text 9"/>
          <p:cNvSpPr txBox="1"/>
          <p:nvPr/>
        </p:nvSpPr>
        <p:spPr>
          <a:xfrm>
            <a:off x="4526280" y="6903720"/>
            <a:ext cx="3657600" cy="23774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300" spc="240" kern="0" dirty="0">
                <a:solidFill>
                  <a:srgbClr val="6B6F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DEMO</a:t>
            </a:r>
            <a:endParaRPr lang="en-US" sz="1300" dirty="0"/>
          </a:p>
        </p:txBody>
      </p:sp>
      <p:sp>
        <p:nvSpPr>
          <p:cNvPr id="13" name="Text 10"/>
          <p:cNvSpPr txBox="1"/>
          <p:nvPr/>
        </p:nvSpPr>
        <p:spPr>
          <a:xfrm>
            <a:off x="4526280" y="7187184"/>
            <a:ext cx="3657600" cy="640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Colegio Lagos del Sur · gemelo digital</a:t>
            </a:r>
            <a:endParaRPr lang="en-US" sz="1600" dirty="0"/>
          </a:p>
        </p:txBody>
      </p:sp>
      <p:sp>
        <p:nvSpPr>
          <p:cNvPr id="14" name="Text 11"/>
          <p:cNvSpPr txBox="1"/>
          <p:nvPr/>
        </p:nvSpPr>
        <p:spPr>
          <a:xfrm>
            <a:off x="8412480" y="6903720"/>
            <a:ext cx="3657600" cy="23774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300" spc="240" kern="0" dirty="0">
                <a:solidFill>
                  <a:srgbClr val="6B6F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CONTACTO</a:t>
            </a:r>
            <a:endParaRPr lang="en-US" sz="1300" dirty="0"/>
          </a:p>
        </p:txBody>
      </p:sp>
      <p:sp>
        <p:nvSpPr>
          <p:cNvPr id="15" name="Text 12"/>
          <p:cNvSpPr txBox="1"/>
          <p:nvPr/>
        </p:nvSpPr>
        <p:spPr>
          <a:xfrm>
            <a:off x="8412480" y="7187184"/>
            <a:ext cx="3657600" cy="640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contactoa360@alumnia360.cl</a:t>
            </a:r>
            <a:endParaRPr lang="en-US" sz="1600" dirty="0"/>
          </a:p>
        </p:txBody>
      </p:sp>
      <p:sp>
        <p:nvSpPr>
          <p:cNvPr id="16" name="Text 13"/>
          <p:cNvSpPr txBox="1"/>
          <p:nvPr/>
        </p:nvSpPr>
        <p:spPr>
          <a:xfrm>
            <a:off x="13441680" y="4160520"/>
            <a:ext cx="4526280" cy="19202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4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comunidad escolar, 360° alrededor de cada alumn@.</a:t>
            </a:r>
            <a:endParaRPr lang="en-US" sz="2400" dirty="0"/>
          </a:p>
        </p:txBody>
      </p:sp>
      <p:sp>
        <p:nvSpPr>
          <p:cNvPr id="17" name="Text 14"/>
          <p:cNvSpPr txBox="1"/>
          <p:nvPr/>
        </p:nvSpPr>
        <p:spPr>
          <a:xfrm>
            <a:off x="13441680" y="6400800"/>
            <a:ext cx="4526280" cy="8229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BCC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Humano × Artificial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BCC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Ámbar del aula  ·  Índigo que conecta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1051560" y="384048"/>
            <a:ext cx="1609344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500" spc="280" kern="0" dirty="0">
                <a:solidFill>
                  <a:srgbClr val="6B6F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 </a:t>
            </a:r>
            <a:pPr indent="0" marL="0">
              <a:buNone/>
            </a:pPr>
            <a:r>
              <a:rPr lang="en-US" sz="1500" spc="28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BUNDLE SOSTENEDOR</a:t>
            </a:r>
            <a:endParaRPr lang="en-US" sz="1500" dirty="0"/>
          </a:p>
        </p:txBody>
      </p:sp>
      <p:sp>
        <p:nvSpPr>
          <p:cNvPr id="3" name="Text 1"/>
          <p:cNvSpPr txBox="1"/>
          <p:nvPr/>
        </p:nvSpPr>
        <p:spPr>
          <a:xfrm>
            <a:off x="1051560" y="804672"/>
            <a:ext cx="16093440" cy="640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36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 el colegio. Rendir el colegio.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1051560" y="1737360"/>
            <a:ext cx="7909560" cy="749808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5" name="Text 3"/>
          <p:cNvSpPr txBox="1"/>
          <p:nvPr/>
        </p:nvSpPr>
        <p:spPr>
          <a:xfrm>
            <a:off x="1371600" y="1965960"/>
            <a:ext cx="731520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M4  ·  SUBVENCIÓN Y RENDICIÓN</a:t>
            </a:r>
            <a:endParaRPr lang="en-US" sz="1400" dirty="0"/>
          </a:p>
        </p:txBody>
      </p:sp>
      <p:sp>
        <p:nvSpPr>
          <p:cNvPr id="6" name="Text 4"/>
          <p:cNvSpPr txBox="1"/>
          <p:nvPr/>
        </p:nvSpPr>
        <p:spPr>
          <a:xfrm>
            <a:off x="1371600" y="2331720"/>
            <a:ext cx="7315200" cy="1097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la asistencia del lunes a la declaración.</a:t>
            </a:r>
            <a:endParaRPr lang="en-US" sz="2600" dirty="0"/>
          </a:p>
        </p:txBody>
      </p:sp>
      <p:sp>
        <p:nvSpPr>
          <p:cNvPr id="7" name="Text 5"/>
          <p:cNvSpPr txBox="1"/>
          <p:nvPr/>
        </p:nvSpPr>
        <p:spPr>
          <a:xfrm>
            <a:off x="1371600" y="3749040"/>
            <a:ext cx="7315200" cy="8686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9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Asistencia declarable, no solo el libro de clases</a:t>
            </a:r>
            <a:endParaRPr lang="en-US" sz="1900" dirty="0"/>
          </a:p>
        </p:txBody>
      </p:sp>
      <p:sp>
        <p:nvSpPr>
          <p:cNvPr id="8" name="Text 6"/>
          <p:cNvSpPr txBox="1"/>
          <p:nvPr/>
        </p:nvSpPr>
        <p:spPr>
          <a:xfrm>
            <a:off x="1371600" y="4800600"/>
            <a:ext cx="7315200" cy="8686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9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Elegibilidad SEP / PIE sobre la matrícula real</a:t>
            </a:r>
            <a:endParaRPr lang="en-US" sz="1900" dirty="0"/>
          </a:p>
        </p:txBody>
      </p:sp>
      <p:sp>
        <p:nvSpPr>
          <p:cNvPr id="9" name="Text 7"/>
          <p:cNvSpPr txBox="1"/>
          <p:nvPr/>
        </p:nvSpPr>
        <p:spPr>
          <a:xfrm>
            <a:off x="1371600" y="5852160"/>
            <a:ext cx="7315200" cy="8686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9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Apoyo a conciliación y rendición MINEDUC</a:t>
            </a:r>
            <a:endParaRPr lang="en-US" sz="1900" dirty="0"/>
          </a:p>
        </p:txBody>
      </p:sp>
      <p:sp>
        <p:nvSpPr>
          <p:cNvPr id="10" name="Text 8"/>
          <p:cNvSpPr txBox="1"/>
          <p:nvPr/>
        </p:nvSpPr>
        <p:spPr>
          <a:xfrm>
            <a:off x="1371600" y="6903720"/>
            <a:ext cx="7315200" cy="8686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9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Pensado para colegios subvencionados y mixtos</a:t>
            </a:r>
            <a:endParaRPr lang="en-US" sz="1900" dirty="0"/>
          </a:p>
        </p:txBody>
      </p:sp>
      <p:sp>
        <p:nvSpPr>
          <p:cNvPr id="11" name="Shape 9"/>
          <p:cNvSpPr/>
          <p:nvPr/>
        </p:nvSpPr>
        <p:spPr>
          <a:xfrm>
            <a:off x="9326880" y="1737360"/>
            <a:ext cx="7909560" cy="7498080"/>
          </a:xfrm>
          <a:prstGeom prst="rect">
            <a:avLst/>
          </a:prstGeom>
          <a:solidFill>
            <a:srgbClr val="1F2558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12" name="Text 10"/>
          <p:cNvSpPr txBox="1"/>
          <p:nvPr/>
        </p:nvSpPr>
        <p:spPr>
          <a:xfrm>
            <a:off x="9646920" y="1965960"/>
            <a:ext cx="731520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F2A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M5  ·  INTELIGENCIA INSTITUCIONAL</a:t>
            </a:r>
            <a:endParaRPr lang="en-US" sz="1400" dirty="0"/>
          </a:p>
        </p:txBody>
      </p:sp>
      <p:sp>
        <p:nvSpPr>
          <p:cNvPr id="13" name="Text 11"/>
          <p:cNvSpPr txBox="1"/>
          <p:nvPr/>
        </p:nvSpPr>
        <p:spPr>
          <a:xfrm>
            <a:off x="9646920" y="2331720"/>
            <a:ext cx="7315200" cy="1097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pulso de la semana, con drill-down.</a:t>
            </a:r>
            <a:endParaRPr lang="en-US" sz="2600" dirty="0"/>
          </a:p>
        </p:txBody>
      </p:sp>
      <p:sp>
        <p:nvSpPr>
          <p:cNvPr id="14" name="Text 12"/>
          <p:cNvSpPr txBox="1"/>
          <p:nvPr/>
        </p:nvSpPr>
        <p:spPr>
          <a:xfrm>
            <a:off x="9646920" y="3749040"/>
            <a:ext cx="7315200" cy="8686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900" dirty="0">
                <a:solidFill>
                  <a:srgbClr val="D7DA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Dashboards por rol: sostenedor y dirección</a:t>
            </a:r>
            <a:endParaRPr lang="en-US" sz="1900" dirty="0"/>
          </a:p>
        </p:txBody>
      </p:sp>
      <p:sp>
        <p:nvSpPr>
          <p:cNvPr id="15" name="Text 13"/>
          <p:cNvSpPr txBox="1"/>
          <p:nvPr/>
        </p:nvSpPr>
        <p:spPr>
          <a:xfrm>
            <a:off x="9646920" y="4800600"/>
            <a:ext cx="7315200" cy="8686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900" dirty="0">
                <a:solidFill>
                  <a:srgbClr val="D7DA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Matrícula, asistencia, mora, convivencia, dotación</a:t>
            </a:r>
            <a:endParaRPr lang="en-US" sz="1900" dirty="0"/>
          </a:p>
        </p:txBody>
      </p:sp>
      <p:sp>
        <p:nvSpPr>
          <p:cNvPr id="16" name="Text 14"/>
          <p:cNvSpPr txBox="1"/>
          <p:nvPr/>
        </p:nvSpPr>
        <p:spPr>
          <a:xfrm>
            <a:off x="9646920" y="5852160"/>
            <a:ext cx="7315200" cy="8686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900" dirty="0">
                <a:solidFill>
                  <a:srgbClr val="D7DA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Desglose por curso cuando el rol lo permite</a:t>
            </a:r>
            <a:endParaRPr lang="en-US" sz="1900" dirty="0"/>
          </a:p>
        </p:txBody>
      </p:sp>
      <p:sp>
        <p:nvSpPr>
          <p:cNvPr id="17" name="Text 15"/>
          <p:cNvSpPr txBox="1"/>
          <p:nvPr/>
        </p:nvSpPr>
        <p:spPr>
          <a:xfrm>
            <a:off x="9646920" y="6903720"/>
            <a:ext cx="7315200" cy="8686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900" dirty="0">
                <a:solidFill>
                  <a:srgbClr val="D7DA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KPIs marcados como normativos o de práctica</a:t>
            </a:r>
            <a:endParaRPr lang="en-US" sz="1900" dirty="0"/>
          </a:p>
        </p:txBody>
      </p:sp>
      <p:sp>
        <p:nvSpPr>
          <p:cNvPr id="18" name="Shape 16"/>
          <p:cNvSpPr/>
          <p:nvPr/>
        </p:nvSpPr>
        <p:spPr>
          <a:xfrm>
            <a:off x="1051560" y="9802368"/>
            <a:ext cx="16184880" cy="9144"/>
          </a:xfrm>
          <a:prstGeom prst="rect">
            <a:avLst/>
          </a:prstGeom>
          <a:solidFill>
            <a:srgbClr val="D4CFC4"/>
          </a:solidFill>
          <a:ln/>
        </p:spPr>
      </p:sp>
      <p:sp>
        <p:nvSpPr>
          <p:cNvPr id="19" name="Text 17"/>
          <p:cNvSpPr txBox="1"/>
          <p:nvPr/>
        </p:nvSpPr>
        <p:spPr>
          <a:xfrm>
            <a:off x="1051560" y="9893808"/>
            <a:ext cx="749808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300" spc="140" kern="0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ALUMNIA360  ·  ERP ESCOLAR CHILENO</a:t>
            </a:r>
            <a:endParaRPr lang="en-US" sz="1300" dirty="0"/>
          </a:p>
        </p:txBody>
      </p:sp>
      <p:sp>
        <p:nvSpPr>
          <p:cNvPr id="20" name="Text 18"/>
          <p:cNvSpPr txBox="1"/>
          <p:nvPr/>
        </p:nvSpPr>
        <p:spPr>
          <a:xfrm>
            <a:off x="9509760" y="9893808"/>
            <a:ext cx="772668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algn="r" indent="0" marL="0">
              <a:buNone/>
            </a:pPr>
            <a:r>
              <a:rPr lang="en-US" sz="1300" spc="140" kern="0" dirty="0">
                <a:solidFill>
                  <a:srgbClr val="6B6F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/ 18  ·  SOSTENEDOR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1051560" y="384048"/>
            <a:ext cx="1609344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500" spc="280" kern="0" dirty="0">
                <a:solidFill>
                  <a:srgbClr val="6B6F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  </a:t>
            </a:r>
            <a:pPr indent="0" marL="0">
              <a:buNone/>
            </a:pPr>
            <a:r>
              <a:rPr lang="en-US" sz="1500" spc="28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FUNCIONES POR USUARIO</a:t>
            </a:r>
            <a:endParaRPr lang="en-US" sz="1500" dirty="0"/>
          </a:p>
        </p:txBody>
      </p:sp>
      <p:sp>
        <p:nvSpPr>
          <p:cNvPr id="3" name="Text 1"/>
          <p:cNvSpPr txBox="1"/>
          <p:nvPr/>
        </p:nvSpPr>
        <p:spPr>
          <a:xfrm>
            <a:off x="1051560" y="749808"/>
            <a:ext cx="16093440" cy="53035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Qué hace cada perfil dentro de la herramienta.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051560" y="1444752"/>
            <a:ext cx="5212080" cy="388620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5" name="Text 3"/>
          <p:cNvSpPr txBox="1"/>
          <p:nvPr/>
        </p:nvSpPr>
        <p:spPr>
          <a:xfrm>
            <a:off x="1307592" y="1609344"/>
            <a:ext cx="4709160" cy="23774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200" spc="16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 DIRECCIÓN</a:t>
            </a:r>
            <a:endParaRPr lang="en-US" sz="1200" dirty="0"/>
          </a:p>
        </p:txBody>
      </p:sp>
      <p:sp>
        <p:nvSpPr>
          <p:cNvPr id="6" name="Text 4"/>
          <p:cNvSpPr txBox="1"/>
          <p:nvPr/>
        </p:nvSpPr>
        <p:spPr>
          <a:xfrm>
            <a:off x="1307592" y="1883664"/>
            <a:ext cx="470916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 el colegio a las 08:30</a:t>
            </a:r>
            <a:endParaRPr lang="en-US" sz="1800" dirty="0"/>
          </a:p>
        </p:txBody>
      </p:sp>
      <p:sp>
        <p:nvSpPr>
          <p:cNvPr id="7" name="Text 5"/>
          <p:cNvSpPr txBox="1"/>
          <p:nvPr/>
        </p:nvSpPr>
        <p:spPr>
          <a:xfrm>
            <a:off x="1307592" y="2404872"/>
            <a:ext cx="4709160" cy="4023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 Asistencia total y por curso</a:t>
            </a:r>
            <a:endParaRPr lang="en-US" sz="1400" dirty="0"/>
          </a:p>
        </p:txBody>
      </p:sp>
      <p:sp>
        <p:nvSpPr>
          <p:cNvPr id="8" name="Text 6"/>
          <p:cNvSpPr txBox="1"/>
          <p:nvPr/>
        </p:nvSpPr>
        <p:spPr>
          <a:xfrm>
            <a:off x="1307592" y="2843784"/>
            <a:ext cx="4709160" cy="4023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 KPI de la semana: cobertura, alertas, consentimientos</a:t>
            </a:r>
            <a:endParaRPr lang="en-US" sz="1400" dirty="0"/>
          </a:p>
        </p:txBody>
      </p:sp>
      <p:sp>
        <p:nvSpPr>
          <p:cNvPr id="9" name="Text 7"/>
          <p:cNvSpPr txBox="1"/>
          <p:nvPr/>
        </p:nvSpPr>
        <p:spPr>
          <a:xfrm>
            <a:off x="1307592" y="3282696"/>
            <a:ext cx="4709160" cy="4023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 Ficha Alumno 360 con visibilidad de dirección</a:t>
            </a:r>
            <a:endParaRPr lang="en-US" sz="1400" dirty="0"/>
          </a:p>
        </p:txBody>
      </p:sp>
      <p:sp>
        <p:nvSpPr>
          <p:cNvPr id="10" name="Text 8"/>
          <p:cNvSpPr txBox="1"/>
          <p:nvPr/>
        </p:nvSpPr>
        <p:spPr>
          <a:xfrm>
            <a:off x="1307592" y="3721608"/>
            <a:ext cx="4709160" cy="4023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 Sigue el proceso de admisión publicado</a:t>
            </a:r>
            <a:endParaRPr lang="en-US" sz="1400" dirty="0"/>
          </a:p>
        </p:txBody>
      </p:sp>
      <p:sp>
        <p:nvSpPr>
          <p:cNvPr id="11" name="Text 9"/>
          <p:cNvSpPr txBox="1"/>
          <p:nvPr/>
        </p:nvSpPr>
        <p:spPr>
          <a:xfrm>
            <a:off x="1307592" y="4160520"/>
            <a:ext cx="4709160" cy="4023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 Reportes institucionales y drill-down</a:t>
            </a:r>
            <a:endParaRPr lang="en-US" sz="1400" dirty="0"/>
          </a:p>
        </p:txBody>
      </p:sp>
      <p:sp>
        <p:nvSpPr>
          <p:cNvPr id="12" name="Text 10"/>
          <p:cNvSpPr txBox="1"/>
          <p:nvPr/>
        </p:nvSpPr>
        <p:spPr>
          <a:xfrm>
            <a:off x="1307592" y="4599432"/>
            <a:ext cx="4709160" cy="4023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 Autoriza protocolos need-to-know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492240" y="1444752"/>
            <a:ext cx="5212080" cy="388620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14" name="Text 12"/>
          <p:cNvSpPr txBox="1"/>
          <p:nvPr/>
        </p:nvSpPr>
        <p:spPr>
          <a:xfrm>
            <a:off x="6748272" y="1609344"/>
            <a:ext cx="4709160" cy="23774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200" spc="16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 UTP</a:t>
            </a:r>
            <a:endParaRPr lang="en-US" sz="1200" dirty="0"/>
          </a:p>
        </p:txBody>
      </p:sp>
      <p:sp>
        <p:nvSpPr>
          <p:cNvPr id="15" name="Text 13"/>
          <p:cNvSpPr txBox="1"/>
          <p:nvPr/>
        </p:nvSpPr>
        <p:spPr>
          <a:xfrm>
            <a:off x="6748272" y="1883664"/>
            <a:ext cx="470916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Cierra la planificación</a:t>
            </a:r>
            <a:endParaRPr lang="en-US" sz="1800" dirty="0"/>
          </a:p>
        </p:txBody>
      </p:sp>
      <p:sp>
        <p:nvSpPr>
          <p:cNvPr id="16" name="Text 14"/>
          <p:cNvSpPr txBox="1"/>
          <p:nvPr/>
        </p:nvSpPr>
        <p:spPr>
          <a:xfrm>
            <a:off x="6748272" y="2404872"/>
            <a:ext cx="4709160" cy="4023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 Cobertura OA del docente y del curso</a:t>
            </a:r>
            <a:endParaRPr lang="en-US" sz="1400" dirty="0"/>
          </a:p>
        </p:txBody>
      </p:sp>
      <p:sp>
        <p:nvSpPr>
          <p:cNvPr id="17" name="Text 15"/>
          <p:cNvSpPr txBox="1"/>
          <p:nvPr/>
        </p:nvSpPr>
        <p:spPr>
          <a:xfrm>
            <a:off x="6748272" y="2843784"/>
            <a:ext cx="4709160" cy="4023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 Edita cualquier Pizarra 2.0 no publicada</a:t>
            </a:r>
            <a:endParaRPr lang="en-US" sz="1400" dirty="0"/>
          </a:p>
        </p:txBody>
      </p:sp>
      <p:sp>
        <p:nvSpPr>
          <p:cNvPr id="18" name="Text 16"/>
          <p:cNvSpPr txBox="1"/>
          <p:nvPr/>
        </p:nvSpPr>
        <p:spPr>
          <a:xfrm>
            <a:off x="6748272" y="3282696"/>
            <a:ext cx="4709160" cy="4023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 Aprueba o devuelve el plan semanal</a:t>
            </a:r>
            <a:endParaRPr lang="en-US" sz="1400" dirty="0"/>
          </a:p>
        </p:txBody>
      </p:sp>
      <p:sp>
        <p:nvSpPr>
          <p:cNvPr id="19" name="Text 17"/>
          <p:cNvSpPr txBox="1"/>
          <p:nvPr/>
        </p:nvSpPr>
        <p:spPr>
          <a:xfrm>
            <a:off x="6748272" y="3721608"/>
            <a:ext cx="4709160" cy="4023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 Publica el PDF de la semana a la familia</a:t>
            </a:r>
            <a:endParaRPr lang="en-US" sz="1400" dirty="0"/>
          </a:p>
        </p:txBody>
      </p:sp>
      <p:sp>
        <p:nvSpPr>
          <p:cNvPr id="20" name="Text 18"/>
          <p:cNvSpPr txBox="1"/>
          <p:nvPr/>
        </p:nvSpPr>
        <p:spPr>
          <a:xfrm>
            <a:off x="6748272" y="4160520"/>
            <a:ext cx="4709160" cy="4023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 Define horarios y carga lectiva</a:t>
            </a:r>
            <a:endParaRPr lang="en-US" sz="1400" dirty="0"/>
          </a:p>
        </p:txBody>
      </p:sp>
      <p:sp>
        <p:nvSpPr>
          <p:cNvPr id="21" name="Text 19"/>
          <p:cNvSpPr txBox="1"/>
          <p:nvPr/>
        </p:nvSpPr>
        <p:spPr>
          <a:xfrm>
            <a:off x="6748272" y="4599432"/>
            <a:ext cx="4709160" cy="4023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 Banco de evaluaciones · Decreto 67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11932920" y="1444752"/>
            <a:ext cx="5212080" cy="388620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23" name="Text 21"/>
          <p:cNvSpPr txBox="1"/>
          <p:nvPr/>
        </p:nvSpPr>
        <p:spPr>
          <a:xfrm>
            <a:off x="12188952" y="1609344"/>
            <a:ext cx="4709160" cy="23774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200" spc="16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 DOCENTE</a:t>
            </a:r>
            <a:endParaRPr lang="en-US" sz="1200" dirty="0"/>
          </a:p>
        </p:txBody>
      </p:sp>
      <p:sp>
        <p:nvSpPr>
          <p:cNvPr id="24" name="Text 22"/>
          <p:cNvSpPr txBox="1"/>
          <p:nvPr/>
        </p:nvSpPr>
        <p:spPr>
          <a:xfrm>
            <a:off x="12188952" y="1883664"/>
            <a:ext cx="470916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Planifica, registra y confirma</a:t>
            </a:r>
            <a:endParaRPr lang="en-US" sz="1800" dirty="0"/>
          </a:p>
        </p:txBody>
      </p:sp>
      <p:sp>
        <p:nvSpPr>
          <p:cNvPr id="25" name="Text 23"/>
          <p:cNvSpPr txBox="1"/>
          <p:nvPr/>
        </p:nvSpPr>
        <p:spPr>
          <a:xfrm>
            <a:off x="12188952" y="2404872"/>
            <a:ext cx="4709160" cy="4023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 Arrastra OA oficiales a Pizarra 2.0</a:t>
            </a:r>
            <a:endParaRPr lang="en-US" sz="1400" dirty="0"/>
          </a:p>
        </p:txBody>
      </p:sp>
      <p:sp>
        <p:nvSpPr>
          <p:cNvPr id="26" name="Text 24"/>
          <p:cNvSpPr txBox="1"/>
          <p:nvPr/>
        </p:nvSpPr>
        <p:spPr>
          <a:xfrm>
            <a:off x="12188952" y="2843784"/>
            <a:ext cx="4709160" cy="4023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 Mueve y conecta bloques (punto verde)</a:t>
            </a:r>
            <a:endParaRPr lang="en-US" sz="1400" dirty="0"/>
          </a:p>
        </p:txBody>
      </p:sp>
      <p:sp>
        <p:nvSpPr>
          <p:cNvPr id="27" name="Text 25"/>
          <p:cNvSpPr txBox="1"/>
          <p:nvPr/>
        </p:nvSpPr>
        <p:spPr>
          <a:xfrm>
            <a:off x="12188952" y="3282696"/>
            <a:ext cx="4709160" cy="4023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 Envía la pizarra a revisión UTP</a:t>
            </a:r>
            <a:endParaRPr lang="en-US" sz="1400" dirty="0"/>
          </a:p>
        </p:txBody>
      </p:sp>
      <p:sp>
        <p:nvSpPr>
          <p:cNvPr id="28" name="Text 26"/>
          <p:cNvSpPr txBox="1"/>
          <p:nvPr/>
        </p:nvSpPr>
        <p:spPr>
          <a:xfrm>
            <a:off x="12188952" y="3721608"/>
            <a:ext cx="4709160" cy="4023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 Pasa lista y registra evaluaciones</a:t>
            </a:r>
            <a:endParaRPr lang="en-US" sz="1400" dirty="0"/>
          </a:p>
        </p:txBody>
      </p:sp>
      <p:sp>
        <p:nvSpPr>
          <p:cNvPr id="29" name="Text 27"/>
          <p:cNvSpPr txBox="1"/>
          <p:nvPr/>
        </p:nvSpPr>
        <p:spPr>
          <a:xfrm>
            <a:off x="12188952" y="4160520"/>
            <a:ext cx="4709160" cy="4023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 Ingresa anotaciones con confirmación humana</a:t>
            </a:r>
            <a:endParaRPr lang="en-US" sz="1400" dirty="0"/>
          </a:p>
        </p:txBody>
      </p:sp>
      <p:sp>
        <p:nvSpPr>
          <p:cNvPr id="30" name="Text 28"/>
          <p:cNvSpPr txBox="1"/>
          <p:nvPr/>
        </p:nvSpPr>
        <p:spPr>
          <a:xfrm>
            <a:off x="12188952" y="4599432"/>
            <a:ext cx="4709160" cy="4023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 Consulta normativa: LOCAL_RULES, no generativo</a:t>
            </a:r>
            <a:endParaRPr lang="en-US" sz="1400" dirty="0"/>
          </a:p>
        </p:txBody>
      </p:sp>
      <p:sp>
        <p:nvSpPr>
          <p:cNvPr id="31" name="Shape 29"/>
          <p:cNvSpPr/>
          <p:nvPr/>
        </p:nvSpPr>
        <p:spPr>
          <a:xfrm>
            <a:off x="1051560" y="5513832"/>
            <a:ext cx="5212080" cy="388620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32" name="Text 30"/>
          <p:cNvSpPr txBox="1"/>
          <p:nvPr/>
        </p:nvSpPr>
        <p:spPr>
          <a:xfrm>
            <a:off x="1307592" y="5678424"/>
            <a:ext cx="4709160" cy="23774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200" spc="16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 APODERADO</a:t>
            </a:r>
            <a:endParaRPr lang="en-US" sz="1200" dirty="0"/>
          </a:p>
        </p:txBody>
      </p:sp>
      <p:sp>
        <p:nvSpPr>
          <p:cNvPr id="33" name="Text 31"/>
          <p:cNvSpPr txBox="1"/>
          <p:nvPr/>
        </p:nvSpPr>
        <p:spPr>
          <a:xfrm>
            <a:off x="1307592" y="5952744"/>
            <a:ext cx="470916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Sigue al hijo, sin jerga</a:t>
            </a:r>
            <a:endParaRPr lang="en-US" sz="1800" dirty="0"/>
          </a:p>
        </p:txBody>
      </p:sp>
      <p:sp>
        <p:nvSpPr>
          <p:cNvPr id="34" name="Text 32"/>
          <p:cNvSpPr txBox="1"/>
          <p:nvPr/>
        </p:nvSpPr>
        <p:spPr>
          <a:xfrm>
            <a:off x="1307592" y="6473952"/>
            <a:ext cx="4709160" cy="4023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 Horario y plan semanal del curso</a:t>
            </a:r>
            <a:endParaRPr lang="en-US" sz="1400" dirty="0"/>
          </a:p>
        </p:txBody>
      </p:sp>
      <p:sp>
        <p:nvSpPr>
          <p:cNvPr id="35" name="Text 33"/>
          <p:cNvSpPr txBox="1"/>
          <p:nvPr/>
        </p:nvSpPr>
        <p:spPr>
          <a:xfrm>
            <a:off x="1307592" y="6912864"/>
            <a:ext cx="4709160" cy="4023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 Avance, evaluaciones y evidencias permitidas</a:t>
            </a:r>
            <a:endParaRPr lang="en-US" sz="1400" dirty="0"/>
          </a:p>
        </p:txBody>
      </p:sp>
      <p:sp>
        <p:nvSpPr>
          <p:cNvPr id="36" name="Text 34"/>
          <p:cNvSpPr txBox="1"/>
          <p:nvPr/>
        </p:nvSpPr>
        <p:spPr>
          <a:xfrm>
            <a:off x="1307592" y="7351776"/>
            <a:ext cx="4709160" cy="4023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 Recibe anotaciones y avisos en la app</a:t>
            </a:r>
            <a:endParaRPr lang="en-US" sz="1400" dirty="0"/>
          </a:p>
        </p:txBody>
      </p:sp>
      <p:sp>
        <p:nvSpPr>
          <p:cNvPr id="37" name="Text 35"/>
          <p:cNvSpPr txBox="1"/>
          <p:nvPr/>
        </p:nvSpPr>
        <p:spPr>
          <a:xfrm>
            <a:off x="1307592" y="7790688"/>
            <a:ext cx="4709160" cy="4023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 Solicita un libro CRA</a:t>
            </a:r>
            <a:endParaRPr lang="en-US" sz="1400" dirty="0"/>
          </a:p>
        </p:txBody>
      </p:sp>
      <p:sp>
        <p:nvSpPr>
          <p:cNvPr id="38" name="Text 36"/>
          <p:cNvSpPr txBox="1"/>
          <p:nvPr/>
        </p:nvSpPr>
        <p:spPr>
          <a:xfrm>
            <a:off x="1307592" y="8229600"/>
            <a:ext cx="4709160" cy="4023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 Coordina un retiro</a:t>
            </a:r>
            <a:endParaRPr lang="en-US" sz="1400" dirty="0"/>
          </a:p>
        </p:txBody>
      </p:sp>
      <p:sp>
        <p:nvSpPr>
          <p:cNvPr id="39" name="Text 37"/>
          <p:cNvSpPr txBox="1"/>
          <p:nvPr/>
        </p:nvSpPr>
        <p:spPr>
          <a:xfrm>
            <a:off x="1307592" y="8668512"/>
            <a:ext cx="4709160" cy="4023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 Firma consentimientos versionados</a:t>
            </a:r>
            <a:endParaRPr lang="en-US" sz="1400" dirty="0"/>
          </a:p>
        </p:txBody>
      </p:sp>
      <p:sp>
        <p:nvSpPr>
          <p:cNvPr id="40" name="Shape 38"/>
          <p:cNvSpPr/>
          <p:nvPr/>
        </p:nvSpPr>
        <p:spPr>
          <a:xfrm>
            <a:off x="6492240" y="5513832"/>
            <a:ext cx="5212080" cy="388620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41" name="Text 39"/>
          <p:cNvSpPr txBox="1"/>
          <p:nvPr/>
        </p:nvSpPr>
        <p:spPr>
          <a:xfrm>
            <a:off x="6748272" y="5678424"/>
            <a:ext cx="4709160" cy="23774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200" spc="16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 ADMISIÓN</a:t>
            </a:r>
            <a:endParaRPr lang="en-US" sz="1200" dirty="0"/>
          </a:p>
        </p:txBody>
      </p:sp>
      <p:sp>
        <p:nvSpPr>
          <p:cNvPr id="42" name="Text 40"/>
          <p:cNvSpPr txBox="1"/>
          <p:nvPr/>
        </p:nvSpPr>
        <p:spPr>
          <a:xfrm>
            <a:off x="6748272" y="5952744"/>
            <a:ext cx="470916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Prepara, publica y matricula</a:t>
            </a:r>
            <a:endParaRPr lang="en-US" sz="1800" dirty="0"/>
          </a:p>
        </p:txBody>
      </p:sp>
      <p:sp>
        <p:nvSpPr>
          <p:cNvPr id="43" name="Text 41"/>
          <p:cNvSpPr txBox="1"/>
          <p:nvPr/>
        </p:nvSpPr>
        <p:spPr>
          <a:xfrm>
            <a:off x="6748272" y="6473952"/>
            <a:ext cx="4709160" cy="4023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 Define fechas, criterios y disponibilidad</a:t>
            </a:r>
            <a:endParaRPr lang="en-US" sz="1400" dirty="0"/>
          </a:p>
        </p:txBody>
      </p:sp>
      <p:sp>
        <p:nvSpPr>
          <p:cNvPr id="44" name="Text 42"/>
          <p:cNvSpPr txBox="1"/>
          <p:nvPr/>
        </p:nvSpPr>
        <p:spPr>
          <a:xfrm>
            <a:off x="6748272" y="6912864"/>
            <a:ext cx="4709160" cy="4023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 Publica: el botón aparece en el sitio del colegio</a:t>
            </a:r>
            <a:endParaRPr lang="en-US" sz="1400" dirty="0"/>
          </a:p>
        </p:txBody>
      </p:sp>
      <p:sp>
        <p:nvSpPr>
          <p:cNvPr id="45" name="Text 43"/>
          <p:cNvSpPr txBox="1"/>
          <p:nvPr/>
        </p:nvSpPr>
        <p:spPr>
          <a:xfrm>
            <a:off x="6748272" y="7351776"/>
            <a:ext cx="4709160" cy="4023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 Recibe el formulario de postulación</a:t>
            </a:r>
            <a:endParaRPr lang="en-US" sz="1400" dirty="0"/>
          </a:p>
        </p:txBody>
      </p:sp>
      <p:sp>
        <p:nvSpPr>
          <p:cNvPr id="46" name="Text 44"/>
          <p:cNvSpPr txBox="1"/>
          <p:nvPr/>
        </p:nvSpPr>
        <p:spPr>
          <a:xfrm>
            <a:off x="6748272" y="7790688"/>
            <a:ext cx="4709160" cy="4023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 Tablero: completos, documentos, entrevista</a:t>
            </a:r>
            <a:endParaRPr lang="en-US" sz="1400" dirty="0"/>
          </a:p>
        </p:txBody>
      </p:sp>
      <p:sp>
        <p:nvSpPr>
          <p:cNvPr id="47" name="Text 45"/>
          <p:cNvSpPr txBox="1"/>
          <p:nvPr/>
        </p:nvSpPr>
        <p:spPr>
          <a:xfrm>
            <a:off x="6748272" y="8229600"/>
            <a:ext cx="4709160" cy="4023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 Ranking, lista de espera y matrícula</a:t>
            </a:r>
            <a:endParaRPr lang="en-US" sz="1400" dirty="0"/>
          </a:p>
        </p:txBody>
      </p:sp>
      <p:sp>
        <p:nvSpPr>
          <p:cNvPr id="48" name="Text 46"/>
          <p:cNvSpPr txBox="1"/>
          <p:nvPr/>
        </p:nvSpPr>
        <p:spPr>
          <a:xfrm>
            <a:off x="6748272" y="8668512"/>
            <a:ext cx="4709160" cy="4023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 La ficha nace en Alumno 360</a:t>
            </a:r>
            <a:endParaRPr lang="en-US" sz="1400" dirty="0"/>
          </a:p>
        </p:txBody>
      </p:sp>
      <p:sp>
        <p:nvSpPr>
          <p:cNvPr id="49" name="Shape 47"/>
          <p:cNvSpPr/>
          <p:nvPr/>
        </p:nvSpPr>
        <p:spPr>
          <a:xfrm>
            <a:off x="11932920" y="5513832"/>
            <a:ext cx="5212080" cy="388620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50" name="Text 48"/>
          <p:cNvSpPr txBox="1"/>
          <p:nvPr/>
        </p:nvSpPr>
        <p:spPr>
          <a:xfrm>
            <a:off x="12188952" y="5678424"/>
            <a:ext cx="4709160" cy="237744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200" spc="16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 ADMINISTRACIÓN</a:t>
            </a:r>
            <a:endParaRPr lang="en-US" sz="1200" dirty="0"/>
          </a:p>
        </p:txBody>
      </p:sp>
      <p:sp>
        <p:nvSpPr>
          <p:cNvPr id="51" name="Text 49"/>
          <p:cNvSpPr txBox="1"/>
          <p:nvPr/>
        </p:nvSpPr>
        <p:spPr>
          <a:xfrm>
            <a:off x="12188952" y="5952744"/>
            <a:ext cx="470916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Personas, plata y control</a:t>
            </a:r>
            <a:endParaRPr lang="en-US" sz="1800" dirty="0"/>
          </a:p>
        </p:txBody>
      </p:sp>
      <p:sp>
        <p:nvSpPr>
          <p:cNvPr id="52" name="Text 50"/>
          <p:cNvSpPr txBox="1"/>
          <p:nvPr/>
        </p:nvSpPr>
        <p:spPr>
          <a:xfrm>
            <a:off x="12188952" y="6473952"/>
            <a:ext cx="4709160" cy="4023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 Usuarios, roles y 2FA</a:t>
            </a:r>
            <a:endParaRPr lang="en-US" sz="1400" dirty="0"/>
          </a:p>
        </p:txBody>
      </p:sp>
      <p:sp>
        <p:nvSpPr>
          <p:cNvPr id="53" name="Text 51"/>
          <p:cNvSpPr txBox="1"/>
          <p:nvPr/>
        </p:nvSpPr>
        <p:spPr>
          <a:xfrm>
            <a:off x="12188952" y="6912864"/>
            <a:ext cx="4709160" cy="4023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 Aranceles, becas y mora</a:t>
            </a:r>
            <a:endParaRPr lang="en-US" sz="1400" dirty="0"/>
          </a:p>
        </p:txBody>
      </p:sp>
      <p:sp>
        <p:nvSpPr>
          <p:cNvPr id="54" name="Text 52"/>
          <p:cNvSpPr txBox="1"/>
          <p:nvPr/>
        </p:nvSpPr>
        <p:spPr>
          <a:xfrm>
            <a:off x="12188952" y="7351776"/>
            <a:ext cx="4709160" cy="4023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 Compras, inventario y tesorería</a:t>
            </a:r>
            <a:endParaRPr lang="en-US" sz="1400" dirty="0"/>
          </a:p>
        </p:txBody>
      </p:sp>
      <p:sp>
        <p:nvSpPr>
          <p:cNvPr id="55" name="Text 53"/>
          <p:cNvSpPr txBox="1"/>
          <p:nvPr/>
        </p:nvSpPr>
        <p:spPr>
          <a:xfrm>
            <a:off x="12188952" y="7790688"/>
            <a:ext cx="4709160" cy="4023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 Contratos y liquidaciones</a:t>
            </a:r>
            <a:endParaRPr lang="en-US" sz="1400" dirty="0"/>
          </a:p>
        </p:txBody>
      </p:sp>
      <p:sp>
        <p:nvSpPr>
          <p:cNvPr id="56" name="Text 54"/>
          <p:cNvSpPr txBox="1"/>
          <p:nvPr/>
        </p:nvSpPr>
        <p:spPr>
          <a:xfrm>
            <a:off x="12188952" y="8229600"/>
            <a:ext cx="4709160" cy="4023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 PREVIRED / LRE: borradores internos</a:t>
            </a:r>
            <a:endParaRPr lang="en-US" sz="1400" dirty="0"/>
          </a:p>
        </p:txBody>
      </p:sp>
      <p:sp>
        <p:nvSpPr>
          <p:cNvPr id="57" name="Text 55"/>
          <p:cNvSpPr txBox="1"/>
          <p:nvPr/>
        </p:nvSpPr>
        <p:spPr>
          <a:xfrm>
            <a:off x="12188952" y="8668512"/>
            <a:ext cx="4709160" cy="40233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 Auditoría encadenada</a:t>
            </a:r>
            <a:endParaRPr lang="en-US" sz="1400" dirty="0"/>
          </a:p>
        </p:txBody>
      </p:sp>
      <p:sp>
        <p:nvSpPr>
          <p:cNvPr id="58" name="Shape 56"/>
          <p:cNvSpPr/>
          <p:nvPr/>
        </p:nvSpPr>
        <p:spPr>
          <a:xfrm>
            <a:off x="1051560" y="9802368"/>
            <a:ext cx="16184880" cy="9144"/>
          </a:xfrm>
          <a:prstGeom prst="rect">
            <a:avLst/>
          </a:prstGeom>
          <a:solidFill>
            <a:srgbClr val="D4CFC4"/>
          </a:solidFill>
          <a:ln/>
        </p:spPr>
      </p:sp>
      <p:sp>
        <p:nvSpPr>
          <p:cNvPr id="59" name="Text 57"/>
          <p:cNvSpPr txBox="1"/>
          <p:nvPr/>
        </p:nvSpPr>
        <p:spPr>
          <a:xfrm>
            <a:off x="1051560" y="9893808"/>
            <a:ext cx="749808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300" spc="140" kern="0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ALUMNIA360  ·  ERP ESCOLAR CHILENO</a:t>
            </a:r>
            <a:endParaRPr lang="en-US" sz="1300" dirty="0"/>
          </a:p>
        </p:txBody>
      </p:sp>
      <p:sp>
        <p:nvSpPr>
          <p:cNvPr id="60" name="Text 58"/>
          <p:cNvSpPr txBox="1"/>
          <p:nvPr/>
        </p:nvSpPr>
        <p:spPr>
          <a:xfrm>
            <a:off x="9509760" y="9893808"/>
            <a:ext cx="772668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algn="r" indent="0" marL="0">
              <a:buNone/>
            </a:pPr>
            <a:r>
              <a:rPr lang="en-US" sz="1300" spc="140" kern="0" dirty="0">
                <a:solidFill>
                  <a:srgbClr val="6B6F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 / 18  ·  FUNCIONES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1051560" y="384048"/>
            <a:ext cx="1609344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500" spc="280" kern="0" dirty="0">
                <a:solidFill>
                  <a:srgbClr val="6B6F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  </a:t>
            </a:r>
            <a:pPr indent="0" marL="0">
              <a:buNone/>
            </a:pPr>
            <a:r>
              <a:rPr lang="en-US" sz="1500" spc="28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DIRECCIÓN  ·  UTP</a:t>
            </a:r>
            <a:endParaRPr lang="en-US" sz="1500" dirty="0"/>
          </a:p>
        </p:txBody>
      </p:sp>
      <p:sp>
        <p:nvSpPr>
          <p:cNvPr id="3" name="Text 1"/>
          <p:cNvSpPr txBox="1"/>
          <p:nvPr/>
        </p:nvSpPr>
        <p:spPr>
          <a:xfrm>
            <a:off x="1051560" y="749808"/>
            <a:ext cx="16093440" cy="53035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pulso de la mañana y el cierre de la semana.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051560" y="1481328"/>
            <a:ext cx="7955280" cy="781812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5" name="Text 3"/>
          <p:cNvSpPr txBox="1"/>
          <p:nvPr/>
        </p:nvSpPr>
        <p:spPr>
          <a:xfrm>
            <a:off x="1417320" y="1719072"/>
            <a:ext cx="72237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DIRECCIÓN / SOSTENEDOR</a:t>
            </a:r>
            <a:endParaRPr lang="en-US" sz="1400" dirty="0"/>
          </a:p>
        </p:txBody>
      </p:sp>
      <p:sp>
        <p:nvSpPr>
          <p:cNvPr id="6" name="Text 4"/>
          <p:cNvSpPr txBox="1"/>
          <p:nvPr/>
        </p:nvSpPr>
        <p:spPr>
          <a:xfrm>
            <a:off x="1417320" y="2103120"/>
            <a:ext cx="7223760" cy="10515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Entra al dashboard, no a una planilla.</a:t>
            </a:r>
            <a:endParaRPr lang="en-US" sz="2600" dirty="0"/>
          </a:p>
        </p:txBody>
      </p:sp>
      <p:sp>
        <p:nvSpPr>
          <p:cNvPr id="7" name="Text 5"/>
          <p:cNvSpPr txBox="1"/>
          <p:nvPr/>
        </p:nvSpPr>
        <p:spPr>
          <a:xfrm>
            <a:off x="1417320" y="3383280"/>
            <a:ext cx="72237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spc="18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ABRE</a:t>
            </a:r>
            <a:endParaRPr lang="en-US" sz="1400" dirty="0"/>
          </a:p>
        </p:txBody>
      </p:sp>
      <p:sp>
        <p:nvSpPr>
          <p:cNvPr id="8" name="Text 6"/>
          <p:cNvSpPr txBox="1"/>
          <p:nvPr/>
        </p:nvSpPr>
        <p:spPr>
          <a:xfrm>
            <a:off x="1417320" y="3749040"/>
            <a:ext cx="7223760" cy="12344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Asistencia 08:30 (total y por curso), KPI de la semana, ficha Alumno 360, reportes M5.</a:t>
            </a:r>
            <a:endParaRPr lang="en-US" sz="1800" dirty="0"/>
          </a:p>
        </p:txBody>
      </p:sp>
      <p:sp>
        <p:nvSpPr>
          <p:cNvPr id="9" name="Text 7"/>
          <p:cNvSpPr txBox="1"/>
          <p:nvPr/>
        </p:nvSpPr>
        <p:spPr>
          <a:xfrm>
            <a:off x="1417320" y="5212080"/>
            <a:ext cx="72237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spc="18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HACE</a:t>
            </a:r>
            <a:endParaRPr lang="en-US" sz="1400" dirty="0"/>
          </a:p>
        </p:txBody>
      </p:sp>
      <p:sp>
        <p:nvSpPr>
          <p:cNvPr id="10" name="Text 8"/>
          <p:cNvSpPr txBox="1"/>
          <p:nvPr/>
        </p:nvSpPr>
        <p:spPr>
          <a:xfrm>
            <a:off x="1417320" y="5577840"/>
            <a:ext cx="7223760" cy="12344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Sigue admisión publicada, autoriza protocolos, exporta reportes con trazabilidad.</a:t>
            </a:r>
            <a:endParaRPr lang="en-US" sz="1800" dirty="0"/>
          </a:p>
        </p:txBody>
      </p:sp>
      <p:sp>
        <p:nvSpPr>
          <p:cNvPr id="11" name="Text 9"/>
          <p:cNvSpPr txBox="1"/>
          <p:nvPr/>
        </p:nvSpPr>
        <p:spPr>
          <a:xfrm>
            <a:off x="1417320" y="7040880"/>
            <a:ext cx="72237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spc="18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DECIDE</a:t>
            </a:r>
            <a:endParaRPr lang="en-US" sz="1400" dirty="0"/>
          </a:p>
        </p:txBody>
      </p:sp>
      <p:sp>
        <p:nvSpPr>
          <p:cNvPr id="12" name="Text 10"/>
          <p:cNvSpPr txBox="1"/>
          <p:nvPr/>
        </p:nvSpPr>
        <p:spPr>
          <a:xfrm>
            <a:off x="1417320" y="7406640"/>
            <a:ext cx="7223760" cy="12344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Qué se escala, qué se comunica al sostenedor y qué queda en el expediente.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9326880" y="1481328"/>
            <a:ext cx="7955280" cy="7818120"/>
          </a:xfrm>
          <a:prstGeom prst="rect">
            <a:avLst/>
          </a:prstGeom>
          <a:solidFill>
            <a:srgbClr val="1F2558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14" name="Text 12"/>
          <p:cNvSpPr txBox="1"/>
          <p:nvPr/>
        </p:nvSpPr>
        <p:spPr>
          <a:xfrm>
            <a:off x="9692640" y="1719072"/>
            <a:ext cx="72237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F2A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UTP</a:t>
            </a:r>
            <a:endParaRPr lang="en-US" sz="1400" dirty="0"/>
          </a:p>
        </p:txBody>
      </p:sp>
      <p:sp>
        <p:nvSpPr>
          <p:cNvPr id="15" name="Text 13"/>
          <p:cNvSpPr txBox="1"/>
          <p:nvPr/>
        </p:nvSpPr>
        <p:spPr>
          <a:xfrm>
            <a:off x="9692640" y="2103120"/>
            <a:ext cx="7223760" cy="10515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Revisa el lienzo, no un PDF suelto.</a:t>
            </a:r>
            <a:endParaRPr lang="en-US" sz="2600" dirty="0"/>
          </a:p>
        </p:txBody>
      </p:sp>
      <p:sp>
        <p:nvSpPr>
          <p:cNvPr id="16" name="Text 14"/>
          <p:cNvSpPr txBox="1"/>
          <p:nvPr/>
        </p:nvSpPr>
        <p:spPr>
          <a:xfrm>
            <a:off x="9692640" y="3383280"/>
            <a:ext cx="72237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spc="180" kern="0" dirty="0">
                <a:solidFill>
                  <a:srgbClr val="F2A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ABRE</a:t>
            </a:r>
            <a:endParaRPr lang="en-US" sz="1400" dirty="0"/>
          </a:p>
        </p:txBody>
      </p:sp>
      <p:sp>
        <p:nvSpPr>
          <p:cNvPr id="17" name="Text 15"/>
          <p:cNvSpPr txBox="1"/>
          <p:nvPr/>
        </p:nvSpPr>
        <p:spPr>
          <a:xfrm>
            <a:off x="9692640" y="3749040"/>
            <a:ext cx="7223760" cy="12344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D7DA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Cobertura OA, Pizarra 2.0 del equipo, horarios y banco de evaluaciones.</a:t>
            </a:r>
            <a:endParaRPr lang="en-US" sz="1800" dirty="0"/>
          </a:p>
        </p:txBody>
      </p:sp>
      <p:sp>
        <p:nvSpPr>
          <p:cNvPr id="18" name="Text 16"/>
          <p:cNvSpPr txBox="1"/>
          <p:nvPr/>
        </p:nvSpPr>
        <p:spPr>
          <a:xfrm>
            <a:off x="9692640" y="5212080"/>
            <a:ext cx="72237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spc="180" kern="0" dirty="0">
                <a:solidFill>
                  <a:srgbClr val="F2A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HACE</a:t>
            </a:r>
            <a:endParaRPr lang="en-US" sz="1400" dirty="0"/>
          </a:p>
        </p:txBody>
      </p:sp>
      <p:sp>
        <p:nvSpPr>
          <p:cNvPr id="19" name="Text 17"/>
          <p:cNvSpPr txBox="1"/>
          <p:nvPr/>
        </p:nvSpPr>
        <p:spPr>
          <a:xfrm>
            <a:off x="9692640" y="5577840"/>
            <a:ext cx="7223760" cy="12344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D7DA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Edita cualquier tablero no publicado, aprueba o devuelve, publica el plan semanal.</a:t>
            </a:r>
            <a:endParaRPr lang="en-US" sz="1800" dirty="0"/>
          </a:p>
        </p:txBody>
      </p:sp>
      <p:sp>
        <p:nvSpPr>
          <p:cNvPr id="20" name="Text 18"/>
          <p:cNvSpPr txBox="1"/>
          <p:nvPr/>
        </p:nvSpPr>
        <p:spPr>
          <a:xfrm>
            <a:off x="9692640" y="7040880"/>
            <a:ext cx="72237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spc="180" kern="0" dirty="0">
                <a:solidFill>
                  <a:srgbClr val="F2A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CIERRA</a:t>
            </a:r>
            <a:endParaRPr lang="en-US" sz="1400" dirty="0"/>
          </a:p>
        </p:txBody>
      </p:sp>
      <p:sp>
        <p:nvSpPr>
          <p:cNvPr id="21" name="Text 19"/>
          <p:cNvSpPr txBox="1"/>
          <p:nvPr/>
        </p:nvSpPr>
        <p:spPr>
          <a:xfrm>
            <a:off x="9692640" y="7406640"/>
            <a:ext cx="7223760" cy="12344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D7DA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PDF de la semana llega a la app del apoderado. Decreto 67 queda en el mismo hilo.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1051560" y="9802368"/>
            <a:ext cx="16184880" cy="9144"/>
          </a:xfrm>
          <a:prstGeom prst="rect">
            <a:avLst/>
          </a:prstGeom>
          <a:solidFill>
            <a:srgbClr val="D4CFC4"/>
          </a:solidFill>
          <a:ln/>
        </p:spPr>
      </p:sp>
      <p:sp>
        <p:nvSpPr>
          <p:cNvPr id="23" name="Text 21"/>
          <p:cNvSpPr txBox="1"/>
          <p:nvPr/>
        </p:nvSpPr>
        <p:spPr>
          <a:xfrm>
            <a:off x="1051560" y="9893808"/>
            <a:ext cx="749808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300" spc="140" kern="0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ALUMNIA360  ·  ERP ESCOLAR CHILENO</a:t>
            </a:r>
            <a:endParaRPr lang="en-US" sz="1300" dirty="0"/>
          </a:p>
        </p:txBody>
      </p:sp>
      <p:sp>
        <p:nvSpPr>
          <p:cNvPr id="24" name="Text 22"/>
          <p:cNvSpPr txBox="1"/>
          <p:nvPr/>
        </p:nvSpPr>
        <p:spPr>
          <a:xfrm>
            <a:off x="9509760" y="9893808"/>
            <a:ext cx="772668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algn="r" indent="0" marL="0">
              <a:buNone/>
            </a:pPr>
            <a:r>
              <a:rPr lang="en-US" sz="1300" spc="140" kern="0" dirty="0">
                <a:solidFill>
                  <a:srgbClr val="6B6F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 / 18  ·  DIRECCIÓN Y UTP</a:t>
            </a:r>
            <a:endParaRPr lang="en-US" sz="1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1051560" y="384048"/>
            <a:ext cx="1609344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500" spc="280" kern="0" dirty="0">
                <a:solidFill>
                  <a:srgbClr val="6B6F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  </a:t>
            </a:r>
            <a:pPr indent="0" marL="0">
              <a:buNone/>
            </a:pPr>
            <a:r>
              <a:rPr lang="en-US" sz="1500" spc="28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DOCENTE  ·  APODERADO</a:t>
            </a:r>
            <a:endParaRPr lang="en-US" sz="1500" dirty="0"/>
          </a:p>
        </p:txBody>
      </p:sp>
      <p:sp>
        <p:nvSpPr>
          <p:cNvPr id="3" name="Text 1"/>
          <p:cNvSpPr txBox="1"/>
          <p:nvPr/>
        </p:nvSpPr>
        <p:spPr>
          <a:xfrm>
            <a:off x="1051560" y="749808"/>
            <a:ext cx="16093440" cy="53035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la pizarra a la app de la familia.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051560" y="1481328"/>
            <a:ext cx="7955280" cy="781812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5" name="Text 3"/>
          <p:cNvSpPr txBox="1"/>
          <p:nvPr/>
        </p:nvSpPr>
        <p:spPr>
          <a:xfrm>
            <a:off x="1417320" y="1719072"/>
            <a:ext cx="72237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DOCENTE</a:t>
            </a:r>
            <a:endParaRPr lang="en-US" sz="1400" dirty="0"/>
          </a:p>
        </p:txBody>
      </p:sp>
      <p:sp>
        <p:nvSpPr>
          <p:cNvPr id="6" name="Text 4"/>
          <p:cNvSpPr txBox="1"/>
          <p:nvPr/>
        </p:nvSpPr>
        <p:spPr>
          <a:xfrm>
            <a:off x="1417320" y="2103120"/>
            <a:ext cx="7223760" cy="10515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Planifica, registra y confirma.</a:t>
            </a:r>
            <a:endParaRPr lang="en-US" sz="2600" dirty="0"/>
          </a:p>
        </p:txBody>
      </p:sp>
      <p:sp>
        <p:nvSpPr>
          <p:cNvPr id="7" name="Text 5"/>
          <p:cNvSpPr txBox="1"/>
          <p:nvPr/>
        </p:nvSpPr>
        <p:spPr>
          <a:xfrm>
            <a:off x="1417320" y="3383280"/>
            <a:ext cx="72237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spc="18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PIZARRA 2.0</a:t>
            </a:r>
            <a:endParaRPr lang="en-US" sz="1400" dirty="0"/>
          </a:p>
        </p:txBody>
      </p:sp>
      <p:sp>
        <p:nvSpPr>
          <p:cNvPr id="8" name="Text 6"/>
          <p:cNvSpPr txBox="1"/>
          <p:nvPr/>
        </p:nvSpPr>
        <p:spPr>
          <a:xfrm>
            <a:off x="1417320" y="3749040"/>
            <a:ext cx="7223760" cy="12344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Arrastra OA oficiales, mueve bloques y los conecta con el punto verde. Envía a UTP.</a:t>
            </a:r>
            <a:endParaRPr lang="en-US" sz="1800" dirty="0"/>
          </a:p>
        </p:txBody>
      </p:sp>
      <p:sp>
        <p:nvSpPr>
          <p:cNvPr id="9" name="Text 7"/>
          <p:cNvSpPr txBox="1"/>
          <p:nvPr/>
        </p:nvSpPr>
        <p:spPr>
          <a:xfrm>
            <a:off x="1417320" y="5212080"/>
            <a:ext cx="72237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spc="18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SALA</a:t>
            </a:r>
            <a:endParaRPr lang="en-US" sz="1400" dirty="0"/>
          </a:p>
        </p:txBody>
      </p:sp>
      <p:sp>
        <p:nvSpPr>
          <p:cNvPr id="10" name="Text 8"/>
          <p:cNvSpPr txBox="1"/>
          <p:nvPr/>
        </p:nvSpPr>
        <p:spPr>
          <a:xfrm>
            <a:off x="1417320" y="5577840"/>
            <a:ext cx="7223760" cy="12344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Asistencia, evaluaciones, evidencias y anotaciones al libro. La voz dicta; el docente confirma.</a:t>
            </a:r>
            <a:endParaRPr lang="en-US" sz="1800" dirty="0"/>
          </a:p>
        </p:txBody>
      </p:sp>
      <p:sp>
        <p:nvSpPr>
          <p:cNvPr id="11" name="Text 9"/>
          <p:cNvSpPr txBox="1"/>
          <p:nvPr/>
        </p:nvSpPr>
        <p:spPr>
          <a:xfrm>
            <a:off x="1417320" y="7040880"/>
            <a:ext cx="72237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spc="18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CONSULTA</a:t>
            </a:r>
            <a:endParaRPr lang="en-US" sz="1400" dirty="0"/>
          </a:p>
        </p:txBody>
      </p:sp>
      <p:sp>
        <p:nvSpPr>
          <p:cNvPr id="12" name="Text 10"/>
          <p:cNvSpPr txBox="1"/>
          <p:nvPr/>
        </p:nvSpPr>
        <p:spPr>
          <a:xfrm>
            <a:off x="1417320" y="7406640"/>
            <a:ext cx="7223760" cy="12344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Chatbot normativo con LOCAL_RULES: determinista, no generativo. La decisión queda en el equipo.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9326880" y="1481328"/>
            <a:ext cx="7955280" cy="7818120"/>
          </a:xfrm>
          <a:prstGeom prst="rect">
            <a:avLst/>
          </a:prstGeom>
          <a:solidFill>
            <a:srgbClr val="1F2558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14" name="Text 12"/>
          <p:cNvSpPr txBox="1"/>
          <p:nvPr/>
        </p:nvSpPr>
        <p:spPr>
          <a:xfrm>
            <a:off x="9692640" y="1719072"/>
            <a:ext cx="72237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F2A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APODERADO</a:t>
            </a:r>
            <a:endParaRPr lang="en-US" sz="1400" dirty="0"/>
          </a:p>
        </p:txBody>
      </p:sp>
      <p:sp>
        <p:nvSpPr>
          <p:cNvPr id="15" name="Text 13"/>
          <p:cNvSpPr txBox="1"/>
          <p:nvPr/>
        </p:nvSpPr>
        <p:spPr>
          <a:xfrm>
            <a:off x="9692640" y="2103120"/>
            <a:ext cx="7223760" cy="10515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 al hijo, no al ERP.</a:t>
            </a:r>
            <a:endParaRPr lang="en-US" sz="2600" dirty="0"/>
          </a:p>
        </p:txBody>
      </p:sp>
      <p:sp>
        <p:nvSpPr>
          <p:cNvPr id="16" name="Text 14"/>
          <p:cNvSpPr txBox="1"/>
          <p:nvPr/>
        </p:nvSpPr>
        <p:spPr>
          <a:xfrm>
            <a:off x="9692640" y="3383280"/>
            <a:ext cx="72237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spc="180" kern="0" dirty="0">
                <a:solidFill>
                  <a:srgbClr val="F2A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SIGUE</a:t>
            </a:r>
            <a:endParaRPr lang="en-US" sz="1400" dirty="0"/>
          </a:p>
        </p:txBody>
      </p:sp>
      <p:sp>
        <p:nvSpPr>
          <p:cNvPr id="17" name="Text 15"/>
          <p:cNvSpPr txBox="1"/>
          <p:nvPr/>
        </p:nvSpPr>
        <p:spPr>
          <a:xfrm>
            <a:off x="9692640" y="3749040"/>
            <a:ext cx="7223760" cy="12344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D7DA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Horario, plan semanal, avance y evidencias permitidas. Sin jerga administrativa.</a:t>
            </a:r>
            <a:endParaRPr lang="en-US" sz="1800" dirty="0"/>
          </a:p>
        </p:txBody>
      </p:sp>
      <p:sp>
        <p:nvSpPr>
          <p:cNvPr id="18" name="Text 16"/>
          <p:cNvSpPr txBox="1"/>
          <p:nvPr/>
        </p:nvSpPr>
        <p:spPr>
          <a:xfrm>
            <a:off x="9692640" y="5212080"/>
            <a:ext cx="72237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spc="180" kern="0" dirty="0">
                <a:solidFill>
                  <a:srgbClr val="F2A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PIDE</a:t>
            </a:r>
            <a:endParaRPr lang="en-US" sz="1400" dirty="0"/>
          </a:p>
        </p:txBody>
      </p:sp>
      <p:sp>
        <p:nvSpPr>
          <p:cNvPr id="19" name="Text 17"/>
          <p:cNvSpPr txBox="1"/>
          <p:nvPr/>
        </p:nvSpPr>
        <p:spPr>
          <a:xfrm>
            <a:off x="9692640" y="5577840"/>
            <a:ext cx="7223760" cy="12344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D7DA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Libro CRA, certificado, retiro coordinado y consentimientos versionados.</a:t>
            </a:r>
            <a:endParaRPr lang="en-US" sz="1800" dirty="0"/>
          </a:p>
        </p:txBody>
      </p:sp>
      <p:sp>
        <p:nvSpPr>
          <p:cNvPr id="20" name="Text 18"/>
          <p:cNvSpPr txBox="1"/>
          <p:nvPr/>
        </p:nvSpPr>
        <p:spPr>
          <a:xfrm>
            <a:off x="9692640" y="7040880"/>
            <a:ext cx="72237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spc="180" kern="0" dirty="0">
                <a:solidFill>
                  <a:srgbClr val="F2A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RECIBE</a:t>
            </a:r>
            <a:endParaRPr lang="en-US" sz="1400" dirty="0"/>
          </a:p>
        </p:txBody>
      </p:sp>
      <p:sp>
        <p:nvSpPr>
          <p:cNvPr id="21" name="Text 19"/>
          <p:cNvSpPr txBox="1"/>
          <p:nvPr/>
        </p:nvSpPr>
        <p:spPr>
          <a:xfrm>
            <a:off x="9692640" y="7406640"/>
            <a:ext cx="7223760" cy="12344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D7DA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Anotaciones y avisos en la app. El mismo hilo que escribió el docente.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1051560" y="9802368"/>
            <a:ext cx="16184880" cy="9144"/>
          </a:xfrm>
          <a:prstGeom prst="rect">
            <a:avLst/>
          </a:prstGeom>
          <a:solidFill>
            <a:srgbClr val="D4CFC4"/>
          </a:solidFill>
          <a:ln/>
        </p:spPr>
      </p:sp>
      <p:sp>
        <p:nvSpPr>
          <p:cNvPr id="23" name="Text 21"/>
          <p:cNvSpPr txBox="1"/>
          <p:nvPr/>
        </p:nvSpPr>
        <p:spPr>
          <a:xfrm>
            <a:off x="1051560" y="9893808"/>
            <a:ext cx="749808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300" spc="140" kern="0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ALUMNIA360  ·  ERP ESCOLAR CHILENO</a:t>
            </a:r>
            <a:endParaRPr lang="en-US" sz="1300" dirty="0"/>
          </a:p>
        </p:txBody>
      </p:sp>
      <p:sp>
        <p:nvSpPr>
          <p:cNvPr id="24" name="Text 22"/>
          <p:cNvSpPr txBox="1"/>
          <p:nvPr/>
        </p:nvSpPr>
        <p:spPr>
          <a:xfrm>
            <a:off x="9509760" y="9893808"/>
            <a:ext cx="772668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algn="r" indent="0" marL="0">
              <a:buNone/>
            </a:pPr>
            <a:r>
              <a:rPr lang="en-US" sz="1300" spc="140" kern="0" dirty="0">
                <a:solidFill>
                  <a:srgbClr val="6B6F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 / 18  ·  DOCENTE Y FAMILIA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1051560" y="384048"/>
            <a:ext cx="1609344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500" spc="280" kern="0" dirty="0">
                <a:solidFill>
                  <a:srgbClr val="6B6F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  </a:t>
            </a:r>
            <a:pPr indent="0" marL="0">
              <a:buNone/>
            </a:pPr>
            <a:r>
              <a:rPr lang="en-US" sz="1500" spc="28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ADMISIÓN  ·  ADMINISTRACIÓN</a:t>
            </a:r>
            <a:endParaRPr lang="en-US" sz="1500" dirty="0"/>
          </a:p>
        </p:txBody>
      </p:sp>
      <p:sp>
        <p:nvSpPr>
          <p:cNvPr id="3" name="Text 1"/>
          <p:cNvSpPr txBox="1"/>
          <p:nvPr/>
        </p:nvSpPr>
        <p:spPr>
          <a:xfrm>
            <a:off x="1051560" y="749808"/>
            <a:ext cx="16093440" cy="53035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 cupo publicado al contrato y la liquidación.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051560" y="1481328"/>
            <a:ext cx="7955280" cy="781812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5" name="Text 3"/>
          <p:cNvSpPr txBox="1"/>
          <p:nvPr/>
        </p:nvSpPr>
        <p:spPr>
          <a:xfrm>
            <a:off x="1417320" y="1719072"/>
            <a:ext cx="72237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ADMISIÓN  ·  MÓDULO INTERNO</a:t>
            </a:r>
            <a:endParaRPr lang="en-US" sz="1400" dirty="0"/>
          </a:p>
        </p:txBody>
      </p:sp>
      <p:sp>
        <p:nvSpPr>
          <p:cNvPr id="6" name="Text 4"/>
          <p:cNvSpPr txBox="1"/>
          <p:nvPr/>
        </p:nvSpPr>
        <p:spPr>
          <a:xfrm>
            <a:off x="1417320" y="2103120"/>
            <a:ext cx="7223760" cy="10515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Prepara el proceso. Luego lo publica.</a:t>
            </a:r>
            <a:endParaRPr lang="en-US" sz="2600" dirty="0"/>
          </a:p>
        </p:txBody>
      </p:sp>
      <p:sp>
        <p:nvSpPr>
          <p:cNvPr id="7" name="Text 5"/>
          <p:cNvSpPr txBox="1"/>
          <p:nvPr/>
        </p:nvSpPr>
        <p:spPr>
          <a:xfrm>
            <a:off x="1417320" y="3383280"/>
            <a:ext cx="72237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spc="18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PREPARA</a:t>
            </a:r>
            <a:endParaRPr lang="en-US" sz="1400" dirty="0"/>
          </a:p>
        </p:txBody>
      </p:sp>
      <p:sp>
        <p:nvSpPr>
          <p:cNvPr id="8" name="Text 6"/>
          <p:cNvSpPr txBox="1"/>
          <p:nvPr/>
        </p:nvSpPr>
        <p:spPr>
          <a:xfrm>
            <a:off x="1417320" y="3749040"/>
            <a:ext cx="7223760" cy="12344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Fechas, criterios de evaluación y disponibilidad desde la matrícula vigente.</a:t>
            </a:r>
            <a:endParaRPr lang="en-US" sz="1800" dirty="0"/>
          </a:p>
        </p:txBody>
      </p:sp>
      <p:sp>
        <p:nvSpPr>
          <p:cNvPr id="9" name="Text 7"/>
          <p:cNvSpPr txBox="1"/>
          <p:nvPr/>
        </p:nvSpPr>
        <p:spPr>
          <a:xfrm>
            <a:off x="1417320" y="5212080"/>
            <a:ext cx="72237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spc="18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PUBLICA</a:t>
            </a:r>
            <a:endParaRPr lang="en-US" sz="1400" dirty="0"/>
          </a:p>
        </p:txBody>
      </p:sp>
      <p:sp>
        <p:nvSpPr>
          <p:cNvPr id="10" name="Text 8"/>
          <p:cNvSpPr txBox="1"/>
          <p:nvPr/>
        </p:nvSpPr>
        <p:spPr>
          <a:xfrm>
            <a:off x="1417320" y="5577840"/>
            <a:ext cx="7223760" cy="12344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 publicar, el botón Admisión aparece en el sitio del colegio. La familia postula en el formulario.</a:t>
            </a:r>
            <a:endParaRPr lang="en-US" sz="1800" dirty="0"/>
          </a:p>
        </p:txBody>
      </p:sp>
      <p:sp>
        <p:nvSpPr>
          <p:cNvPr id="11" name="Text 9"/>
          <p:cNvSpPr txBox="1"/>
          <p:nvPr/>
        </p:nvSpPr>
        <p:spPr>
          <a:xfrm>
            <a:off x="1417320" y="7040880"/>
            <a:ext cx="72237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spc="18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CIERRA</a:t>
            </a:r>
            <a:endParaRPr lang="en-US" sz="1400" dirty="0"/>
          </a:p>
        </p:txBody>
      </p:sp>
      <p:sp>
        <p:nvSpPr>
          <p:cNvPr id="12" name="Text 10"/>
          <p:cNvSpPr txBox="1"/>
          <p:nvPr/>
        </p:nvSpPr>
        <p:spPr>
          <a:xfrm>
            <a:off x="1417320" y="7406640"/>
            <a:ext cx="7223760" cy="12344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Tablero de postulantes, ranking, lista de espera y matrícula. La ficha nace en Alumno 360.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9326880" y="1481328"/>
            <a:ext cx="7955280" cy="7818120"/>
          </a:xfrm>
          <a:prstGeom prst="rect">
            <a:avLst/>
          </a:prstGeom>
          <a:solidFill>
            <a:srgbClr val="1F2558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14" name="Text 12"/>
          <p:cNvSpPr txBox="1"/>
          <p:nvPr/>
        </p:nvSpPr>
        <p:spPr>
          <a:xfrm>
            <a:off x="9692640" y="1719072"/>
            <a:ext cx="72237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F2A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ADMINISTRACIÓN / RR.HH.</a:t>
            </a:r>
            <a:endParaRPr lang="en-US" sz="1400" dirty="0"/>
          </a:p>
        </p:txBody>
      </p:sp>
      <p:sp>
        <p:nvSpPr>
          <p:cNvPr id="15" name="Text 13"/>
          <p:cNvSpPr txBox="1"/>
          <p:nvPr/>
        </p:nvSpPr>
        <p:spPr>
          <a:xfrm>
            <a:off x="9692640" y="2103120"/>
            <a:ext cx="7223760" cy="10515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 expediente, tres módulos.</a:t>
            </a:r>
            <a:endParaRPr lang="en-US" sz="2600" dirty="0"/>
          </a:p>
        </p:txBody>
      </p:sp>
      <p:sp>
        <p:nvSpPr>
          <p:cNvPr id="16" name="Text 14"/>
          <p:cNvSpPr txBox="1"/>
          <p:nvPr/>
        </p:nvSpPr>
        <p:spPr>
          <a:xfrm>
            <a:off x="9692640" y="3383280"/>
            <a:ext cx="72237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spc="180" kern="0" dirty="0">
                <a:solidFill>
                  <a:srgbClr val="F2A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M1 FINANZAS</a:t>
            </a:r>
            <a:endParaRPr lang="en-US" sz="1400" dirty="0"/>
          </a:p>
        </p:txBody>
      </p:sp>
      <p:sp>
        <p:nvSpPr>
          <p:cNvPr id="17" name="Text 15"/>
          <p:cNvSpPr txBox="1"/>
          <p:nvPr/>
        </p:nvSpPr>
        <p:spPr>
          <a:xfrm>
            <a:off x="9692640" y="3749040"/>
            <a:ext cx="7223760" cy="12344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D7DA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Aranceles, becas, convenios, mora y estado de cuenta del alumn@.</a:t>
            </a:r>
            <a:endParaRPr lang="en-US" sz="1800" dirty="0"/>
          </a:p>
        </p:txBody>
      </p:sp>
      <p:sp>
        <p:nvSpPr>
          <p:cNvPr id="18" name="Text 16"/>
          <p:cNvSpPr txBox="1"/>
          <p:nvPr/>
        </p:nvSpPr>
        <p:spPr>
          <a:xfrm>
            <a:off x="9692640" y="5212080"/>
            <a:ext cx="72237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spc="180" kern="0" dirty="0">
                <a:solidFill>
                  <a:srgbClr val="F2A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M2 ERP  ·  M3 PERSONAS</a:t>
            </a:r>
            <a:endParaRPr lang="en-US" sz="1400" dirty="0"/>
          </a:p>
        </p:txBody>
      </p:sp>
      <p:sp>
        <p:nvSpPr>
          <p:cNvPr id="19" name="Text 17"/>
          <p:cNvSpPr txBox="1"/>
          <p:nvPr/>
        </p:nvSpPr>
        <p:spPr>
          <a:xfrm>
            <a:off x="9692640" y="5577840"/>
            <a:ext cx="7223760" cy="12344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D7DA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Compras, inventario, tesorería. Contratos y liquidaciones. PREVIRED/LRE como borradores internos.</a:t>
            </a:r>
            <a:endParaRPr lang="en-US" sz="1800" dirty="0"/>
          </a:p>
        </p:txBody>
      </p:sp>
      <p:sp>
        <p:nvSpPr>
          <p:cNvPr id="20" name="Text 18"/>
          <p:cNvSpPr txBox="1"/>
          <p:nvPr/>
        </p:nvSpPr>
        <p:spPr>
          <a:xfrm>
            <a:off x="9692640" y="7040880"/>
            <a:ext cx="72237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spc="180" kern="0" dirty="0">
                <a:solidFill>
                  <a:srgbClr val="F2A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</a:t>
            </a:r>
            <a:endParaRPr lang="en-US" sz="1400" dirty="0"/>
          </a:p>
        </p:txBody>
      </p:sp>
      <p:sp>
        <p:nvSpPr>
          <p:cNvPr id="21" name="Text 19"/>
          <p:cNvSpPr txBox="1"/>
          <p:nvPr/>
        </p:nvSpPr>
        <p:spPr>
          <a:xfrm>
            <a:off x="9692640" y="7406640"/>
            <a:ext cx="7223760" cy="12344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D7DA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Usuarios, RBAC, 2FA y auditoría encadenada. No realiza el envío, la declaración ni el pago.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1051560" y="9802368"/>
            <a:ext cx="16184880" cy="9144"/>
          </a:xfrm>
          <a:prstGeom prst="rect">
            <a:avLst/>
          </a:prstGeom>
          <a:solidFill>
            <a:srgbClr val="D4CFC4"/>
          </a:solidFill>
          <a:ln/>
        </p:spPr>
      </p:sp>
      <p:sp>
        <p:nvSpPr>
          <p:cNvPr id="23" name="Text 21"/>
          <p:cNvSpPr txBox="1"/>
          <p:nvPr/>
        </p:nvSpPr>
        <p:spPr>
          <a:xfrm>
            <a:off x="1051560" y="9893808"/>
            <a:ext cx="749808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300" spc="140" kern="0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ALUMNIA360  ·  ERP ESCOLAR CHILENO</a:t>
            </a:r>
            <a:endParaRPr lang="en-US" sz="1300" dirty="0"/>
          </a:p>
        </p:txBody>
      </p:sp>
      <p:sp>
        <p:nvSpPr>
          <p:cNvPr id="24" name="Text 22"/>
          <p:cNvSpPr txBox="1"/>
          <p:nvPr/>
        </p:nvSpPr>
        <p:spPr>
          <a:xfrm>
            <a:off x="9509760" y="9893808"/>
            <a:ext cx="772668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algn="r" indent="0" marL="0">
              <a:buNone/>
            </a:pPr>
            <a:r>
              <a:rPr lang="en-US" sz="1300" spc="140" kern="0" dirty="0">
                <a:solidFill>
                  <a:srgbClr val="6B6F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 / 18  ·  ADMISIÓN Y ADMIN</a:t>
            </a:r>
            <a:endParaRPr lang="en-US" sz="13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1051560" y="384048"/>
            <a:ext cx="1609344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500" spc="280" kern="0" dirty="0">
                <a:solidFill>
                  <a:srgbClr val="6B6F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  </a:t>
            </a:r>
            <a:pPr indent="0" marL="0">
              <a:buNone/>
            </a:pPr>
            <a:r>
              <a:rPr lang="en-US" sz="1500" spc="28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PROCESOS</a:t>
            </a:r>
            <a:endParaRPr lang="en-US" sz="1500" dirty="0"/>
          </a:p>
        </p:txBody>
      </p:sp>
      <p:sp>
        <p:nvSpPr>
          <p:cNvPr id="3" name="Text 1"/>
          <p:cNvSpPr txBox="1"/>
          <p:nvPr/>
        </p:nvSpPr>
        <p:spPr>
          <a:xfrm>
            <a:off x="1051560" y="804672"/>
            <a:ext cx="16093440" cy="640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Cuatro recorridos que cierran el círculo.</a:t>
            </a:r>
            <a:endParaRPr lang="en-US" sz="3400" dirty="0"/>
          </a:p>
        </p:txBody>
      </p:sp>
      <p:sp>
        <p:nvSpPr>
          <p:cNvPr id="4" name="Text 2"/>
          <p:cNvSpPr txBox="1"/>
          <p:nvPr/>
        </p:nvSpPr>
        <p:spPr>
          <a:xfrm>
            <a:off x="1051560" y="2148840"/>
            <a:ext cx="3200400" cy="640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Admisión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4572000" y="1737360"/>
            <a:ext cx="3017520" cy="155448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6" name="Text 4"/>
          <p:cNvSpPr txBox="1"/>
          <p:nvPr/>
        </p:nvSpPr>
        <p:spPr>
          <a:xfrm>
            <a:off x="4754880" y="1920240"/>
            <a:ext cx="26517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 txBox="1"/>
          <p:nvPr/>
        </p:nvSpPr>
        <p:spPr>
          <a:xfrm>
            <a:off x="4754880" y="2331720"/>
            <a:ext cx="2651760" cy="640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Cupo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7863840" y="1737360"/>
            <a:ext cx="3017520" cy="155448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9" name="Text 7"/>
          <p:cNvSpPr txBox="1"/>
          <p:nvPr/>
        </p:nvSpPr>
        <p:spPr>
          <a:xfrm>
            <a:off x="8046720" y="1920240"/>
            <a:ext cx="26517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0" name="Text 8"/>
          <p:cNvSpPr txBox="1"/>
          <p:nvPr/>
        </p:nvSpPr>
        <p:spPr>
          <a:xfrm>
            <a:off x="8046720" y="2331720"/>
            <a:ext cx="2651760" cy="640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Postulación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11155680" y="1737360"/>
            <a:ext cx="3017520" cy="155448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12" name="Text 10"/>
          <p:cNvSpPr txBox="1"/>
          <p:nvPr/>
        </p:nvSpPr>
        <p:spPr>
          <a:xfrm>
            <a:off x="11338560" y="1920240"/>
            <a:ext cx="26517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3" name="Text 11"/>
          <p:cNvSpPr txBox="1"/>
          <p:nvPr/>
        </p:nvSpPr>
        <p:spPr>
          <a:xfrm>
            <a:off x="11338560" y="2331720"/>
            <a:ext cx="2651760" cy="640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Revisión</a:t>
            </a:r>
            <a:endParaRPr lang="en-US" sz="2000" dirty="0"/>
          </a:p>
        </p:txBody>
      </p:sp>
      <p:sp>
        <p:nvSpPr>
          <p:cNvPr id="14" name="Shape 12"/>
          <p:cNvSpPr/>
          <p:nvPr/>
        </p:nvSpPr>
        <p:spPr>
          <a:xfrm>
            <a:off x="14447520" y="1737360"/>
            <a:ext cx="3017520" cy="1554480"/>
          </a:xfrm>
          <a:prstGeom prst="rect">
            <a:avLst/>
          </a:prstGeom>
          <a:solidFill>
            <a:srgbClr val="1F2558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15" name="Text 13"/>
          <p:cNvSpPr txBox="1"/>
          <p:nvPr/>
        </p:nvSpPr>
        <p:spPr>
          <a:xfrm>
            <a:off x="14630400" y="1920240"/>
            <a:ext cx="26517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F2A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16" name="Text 14"/>
          <p:cNvSpPr txBox="1"/>
          <p:nvPr/>
        </p:nvSpPr>
        <p:spPr>
          <a:xfrm>
            <a:off x="14630400" y="2331720"/>
            <a:ext cx="2651760" cy="640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Matrícula</a:t>
            </a:r>
            <a:endParaRPr lang="en-US" sz="2000" dirty="0"/>
          </a:p>
        </p:txBody>
      </p:sp>
      <p:sp>
        <p:nvSpPr>
          <p:cNvPr id="17" name="Text 15"/>
          <p:cNvSpPr txBox="1"/>
          <p:nvPr/>
        </p:nvSpPr>
        <p:spPr>
          <a:xfrm>
            <a:off x="1051560" y="4023360"/>
            <a:ext cx="3200400" cy="640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Semana lectiva</a:t>
            </a:r>
            <a:endParaRPr lang="en-US" sz="2200" dirty="0"/>
          </a:p>
        </p:txBody>
      </p:sp>
      <p:sp>
        <p:nvSpPr>
          <p:cNvPr id="18" name="Shape 16"/>
          <p:cNvSpPr/>
          <p:nvPr/>
        </p:nvSpPr>
        <p:spPr>
          <a:xfrm>
            <a:off x="4572000" y="3611880"/>
            <a:ext cx="3017520" cy="155448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19" name="Text 17"/>
          <p:cNvSpPr txBox="1"/>
          <p:nvPr/>
        </p:nvSpPr>
        <p:spPr>
          <a:xfrm>
            <a:off x="4754880" y="3794760"/>
            <a:ext cx="26517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20" name="Text 18"/>
          <p:cNvSpPr txBox="1"/>
          <p:nvPr/>
        </p:nvSpPr>
        <p:spPr>
          <a:xfrm>
            <a:off x="4754880" y="4206240"/>
            <a:ext cx="2651760" cy="640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OA</a:t>
            </a:r>
            <a:endParaRPr lang="en-US" sz="2000" dirty="0"/>
          </a:p>
        </p:txBody>
      </p:sp>
      <p:sp>
        <p:nvSpPr>
          <p:cNvPr id="21" name="Shape 19"/>
          <p:cNvSpPr/>
          <p:nvPr/>
        </p:nvSpPr>
        <p:spPr>
          <a:xfrm>
            <a:off x="7863840" y="3611880"/>
            <a:ext cx="3017520" cy="155448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22" name="Text 20"/>
          <p:cNvSpPr txBox="1"/>
          <p:nvPr/>
        </p:nvSpPr>
        <p:spPr>
          <a:xfrm>
            <a:off x="8046720" y="3794760"/>
            <a:ext cx="26517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23" name="Text 21"/>
          <p:cNvSpPr txBox="1"/>
          <p:nvPr/>
        </p:nvSpPr>
        <p:spPr>
          <a:xfrm>
            <a:off x="8046720" y="4206240"/>
            <a:ext cx="2651760" cy="640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Pizarra</a:t>
            </a:r>
            <a:endParaRPr lang="en-US" sz="2000" dirty="0"/>
          </a:p>
        </p:txBody>
      </p:sp>
      <p:sp>
        <p:nvSpPr>
          <p:cNvPr id="24" name="Shape 22"/>
          <p:cNvSpPr/>
          <p:nvPr/>
        </p:nvSpPr>
        <p:spPr>
          <a:xfrm>
            <a:off x="11155680" y="3611880"/>
            <a:ext cx="3017520" cy="155448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25" name="Text 23"/>
          <p:cNvSpPr txBox="1"/>
          <p:nvPr/>
        </p:nvSpPr>
        <p:spPr>
          <a:xfrm>
            <a:off x="11338560" y="3794760"/>
            <a:ext cx="26517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26" name="Text 24"/>
          <p:cNvSpPr txBox="1"/>
          <p:nvPr/>
        </p:nvSpPr>
        <p:spPr>
          <a:xfrm>
            <a:off x="11338560" y="4206240"/>
            <a:ext cx="2651760" cy="640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Clase</a:t>
            </a:r>
            <a:endParaRPr lang="en-US" sz="2000" dirty="0"/>
          </a:p>
        </p:txBody>
      </p:sp>
      <p:sp>
        <p:nvSpPr>
          <p:cNvPr id="27" name="Shape 25"/>
          <p:cNvSpPr/>
          <p:nvPr/>
        </p:nvSpPr>
        <p:spPr>
          <a:xfrm>
            <a:off x="14447520" y="3611880"/>
            <a:ext cx="3017520" cy="1554480"/>
          </a:xfrm>
          <a:prstGeom prst="rect">
            <a:avLst/>
          </a:prstGeom>
          <a:solidFill>
            <a:srgbClr val="1F2558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28" name="Text 26"/>
          <p:cNvSpPr txBox="1"/>
          <p:nvPr/>
        </p:nvSpPr>
        <p:spPr>
          <a:xfrm>
            <a:off x="14630400" y="3794760"/>
            <a:ext cx="26517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F2A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29" name="Text 27"/>
          <p:cNvSpPr txBox="1"/>
          <p:nvPr/>
        </p:nvSpPr>
        <p:spPr>
          <a:xfrm>
            <a:off x="14630400" y="4206240"/>
            <a:ext cx="2651760" cy="640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Evidencia</a:t>
            </a:r>
            <a:endParaRPr lang="en-US" sz="2000" dirty="0"/>
          </a:p>
        </p:txBody>
      </p:sp>
      <p:sp>
        <p:nvSpPr>
          <p:cNvPr id="30" name="Text 28"/>
          <p:cNvSpPr txBox="1"/>
          <p:nvPr/>
        </p:nvSpPr>
        <p:spPr>
          <a:xfrm>
            <a:off x="1051560" y="5897880"/>
            <a:ext cx="3200400" cy="640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Familia</a:t>
            </a:r>
            <a:endParaRPr lang="en-US" sz="2200" dirty="0"/>
          </a:p>
        </p:txBody>
      </p:sp>
      <p:sp>
        <p:nvSpPr>
          <p:cNvPr id="31" name="Shape 29"/>
          <p:cNvSpPr/>
          <p:nvPr/>
        </p:nvSpPr>
        <p:spPr>
          <a:xfrm>
            <a:off x="4572000" y="5486400"/>
            <a:ext cx="3017520" cy="155448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32" name="Text 30"/>
          <p:cNvSpPr txBox="1"/>
          <p:nvPr/>
        </p:nvSpPr>
        <p:spPr>
          <a:xfrm>
            <a:off x="4754880" y="5669280"/>
            <a:ext cx="26517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33" name="Text 31"/>
          <p:cNvSpPr txBox="1"/>
          <p:nvPr/>
        </p:nvSpPr>
        <p:spPr>
          <a:xfrm>
            <a:off x="4754880" y="6080760"/>
            <a:ext cx="2651760" cy="640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2000" dirty="0"/>
          </a:p>
        </p:txBody>
      </p:sp>
      <p:sp>
        <p:nvSpPr>
          <p:cNvPr id="34" name="Shape 32"/>
          <p:cNvSpPr/>
          <p:nvPr/>
        </p:nvSpPr>
        <p:spPr>
          <a:xfrm>
            <a:off x="7863840" y="5486400"/>
            <a:ext cx="3017520" cy="155448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35" name="Text 33"/>
          <p:cNvSpPr txBox="1"/>
          <p:nvPr/>
        </p:nvSpPr>
        <p:spPr>
          <a:xfrm>
            <a:off x="8046720" y="5669280"/>
            <a:ext cx="26517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36" name="Text 34"/>
          <p:cNvSpPr txBox="1"/>
          <p:nvPr/>
        </p:nvSpPr>
        <p:spPr>
          <a:xfrm>
            <a:off x="8046720" y="6080760"/>
            <a:ext cx="2651760" cy="640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Aviso</a:t>
            </a:r>
            <a:endParaRPr lang="en-US" sz="2000" dirty="0"/>
          </a:p>
        </p:txBody>
      </p:sp>
      <p:sp>
        <p:nvSpPr>
          <p:cNvPr id="37" name="Shape 35"/>
          <p:cNvSpPr/>
          <p:nvPr/>
        </p:nvSpPr>
        <p:spPr>
          <a:xfrm>
            <a:off x="11155680" y="5486400"/>
            <a:ext cx="3017520" cy="155448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38" name="Text 36"/>
          <p:cNvSpPr txBox="1"/>
          <p:nvPr/>
        </p:nvSpPr>
        <p:spPr>
          <a:xfrm>
            <a:off x="11338560" y="5669280"/>
            <a:ext cx="26517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39" name="Text 37"/>
          <p:cNvSpPr txBox="1"/>
          <p:nvPr/>
        </p:nvSpPr>
        <p:spPr>
          <a:xfrm>
            <a:off x="11338560" y="6080760"/>
            <a:ext cx="2651760" cy="640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Consentir</a:t>
            </a:r>
            <a:endParaRPr lang="en-US" sz="2000" dirty="0"/>
          </a:p>
        </p:txBody>
      </p:sp>
      <p:sp>
        <p:nvSpPr>
          <p:cNvPr id="40" name="Shape 38"/>
          <p:cNvSpPr/>
          <p:nvPr/>
        </p:nvSpPr>
        <p:spPr>
          <a:xfrm>
            <a:off x="14447520" y="5486400"/>
            <a:ext cx="3017520" cy="1554480"/>
          </a:xfrm>
          <a:prstGeom prst="rect">
            <a:avLst/>
          </a:prstGeom>
          <a:solidFill>
            <a:srgbClr val="1F2558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41" name="Text 39"/>
          <p:cNvSpPr txBox="1"/>
          <p:nvPr/>
        </p:nvSpPr>
        <p:spPr>
          <a:xfrm>
            <a:off x="14630400" y="5669280"/>
            <a:ext cx="26517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F2A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42" name="Text 40"/>
          <p:cNvSpPr txBox="1"/>
          <p:nvPr/>
        </p:nvSpPr>
        <p:spPr>
          <a:xfrm>
            <a:off x="14630400" y="6080760"/>
            <a:ext cx="2651760" cy="640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Retiro</a:t>
            </a:r>
            <a:endParaRPr lang="en-US" sz="2000" dirty="0"/>
          </a:p>
        </p:txBody>
      </p:sp>
      <p:sp>
        <p:nvSpPr>
          <p:cNvPr id="43" name="Text 41"/>
          <p:cNvSpPr txBox="1"/>
          <p:nvPr/>
        </p:nvSpPr>
        <p:spPr>
          <a:xfrm>
            <a:off x="1051560" y="7772400"/>
            <a:ext cx="3200400" cy="640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Cierre mensual</a:t>
            </a:r>
            <a:endParaRPr lang="en-US" sz="2200" dirty="0"/>
          </a:p>
        </p:txBody>
      </p:sp>
      <p:sp>
        <p:nvSpPr>
          <p:cNvPr id="44" name="Shape 42"/>
          <p:cNvSpPr/>
          <p:nvPr/>
        </p:nvSpPr>
        <p:spPr>
          <a:xfrm>
            <a:off x="4572000" y="7360920"/>
            <a:ext cx="3017520" cy="155448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45" name="Text 43"/>
          <p:cNvSpPr txBox="1"/>
          <p:nvPr/>
        </p:nvSpPr>
        <p:spPr>
          <a:xfrm>
            <a:off x="4754880" y="7543800"/>
            <a:ext cx="26517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46" name="Text 44"/>
          <p:cNvSpPr txBox="1"/>
          <p:nvPr/>
        </p:nvSpPr>
        <p:spPr>
          <a:xfrm>
            <a:off x="4754880" y="7955280"/>
            <a:ext cx="2651760" cy="640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Asistencia</a:t>
            </a:r>
            <a:endParaRPr lang="en-US" sz="2000" dirty="0"/>
          </a:p>
        </p:txBody>
      </p:sp>
      <p:sp>
        <p:nvSpPr>
          <p:cNvPr id="47" name="Shape 45"/>
          <p:cNvSpPr/>
          <p:nvPr/>
        </p:nvSpPr>
        <p:spPr>
          <a:xfrm>
            <a:off x="7863840" y="7360920"/>
            <a:ext cx="3017520" cy="155448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48" name="Text 46"/>
          <p:cNvSpPr txBox="1"/>
          <p:nvPr/>
        </p:nvSpPr>
        <p:spPr>
          <a:xfrm>
            <a:off x="8046720" y="7543800"/>
            <a:ext cx="26517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49" name="Text 47"/>
          <p:cNvSpPr txBox="1"/>
          <p:nvPr/>
        </p:nvSpPr>
        <p:spPr>
          <a:xfrm>
            <a:off x="8046720" y="7955280"/>
            <a:ext cx="2651760" cy="640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Cobranza</a:t>
            </a:r>
            <a:endParaRPr lang="en-US" sz="2000" dirty="0"/>
          </a:p>
        </p:txBody>
      </p:sp>
      <p:sp>
        <p:nvSpPr>
          <p:cNvPr id="50" name="Shape 48"/>
          <p:cNvSpPr/>
          <p:nvPr/>
        </p:nvSpPr>
        <p:spPr>
          <a:xfrm>
            <a:off x="11155680" y="7360920"/>
            <a:ext cx="3017520" cy="155448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51" name="Text 49"/>
          <p:cNvSpPr txBox="1"/>
          <p:nvPr/>
        </p:nvSpPr>
        <p:spPr>
          <a:xfrm>
            <a:off x="11338560" y="7543800"/>
            <a:ext cx="26517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52" name="Text 50"/>
          <p:cNvSpPr txBox="1"/>
          <p:nvPr/>
        </p:nvSpPr>
        <p:spPr>
          <a:xfrm>
            <a:off x="11338560" y="7955280"/>
            <a:ext cx="2651760" cy="640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Remuneraciones</a:t>
            </a:r>
            <a:endParaRPr lang="en-US" sz="2000" dirty="0"/>
          </a:p>
        </p:txBody>
      </p:sp>
      <p:sp>
        <p:nvSpPr>
          <p:cNvPr id="53" name="Shape 51"/>
          <p:cNvSpPr/>
          <p:nvPr/>
        </p:nvSpPr>
        <p:spPr>
          <a:xfrm>
            <a:off x="14447520" y="7360920"/>
            <a:ext cx="3017520" cy="1554480"/>
          </a:xfrm>
          <a:prstGeom prst="rect">
            <a:avLst/>
          </a:prstGeom>
          <a:solidFill>
            <a:srgbClr val="1F2558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54" name="Text 52"/>
          <p:cNvSpPr txBox="1"/>
          <p:nvPr/>
        </p:nvSpPr>
        <p:spPr>
          <a:xfrm>
            <a:off x="14630400" y="7543800"/>
            <a:ext cx="265176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F2A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55" name="Text 53"/>
          <p:cNvSpPr txBox="1"/>
          <p:nvPr/>
        </p:nvSpPr>
        <p:spPr>
          <a:xfrm>
            <a:off x="14630400" y="7955280"/>
            <a:ext cx="2651760" cy="640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Reportes</a:t>
            </a:r>
            <a:endParaRPr lang="en-US" sz="2000" dirty="0"/>
          </a:p>
        </p:txBody>
      </p:sp>
      <p:sp>
        <p:nvSpPr>
          <p:cNvPr id="56" name="Shape 54"/>
          <p:cNvSpPr/>
          <p:nvPr/>
        </p:nvSpPr>
        <p:spPr>
          <a:xfrm>
            <a:off x="1051560" y="9802368"/>
            <a:ext cx="16184880" cy="9144"/>
          </a:xfrm>
          <a:prstGeom prst="rect">
            <a:avLst/>
          </a:prstGeom>
          <a:solidFill>
            <a:srgbClr val="D4CFC4"/>
          </a:solidFill>
          <a:ln/>
        </p:spPr>
      </p:sp>
      <p:sp>
        <p:nvSpPr>
          <p:cNvPr id="57" name="Text 55"/>
          <p:cNvSpPr txBox="1"/>
          <p:nvPr/>
        </p:nvSpPr>
        <p:spPr>
          <a:xfrm>
            <a:off x="1051560" y="9893808"/>
            <a:ext cx="749808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300" spc="140" kern="0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ALUMNIA360  ·  ERP ESCOLAR CHILENO</a:t>
            </a:r>
            <a:endParaRPr lang="en-US" sz="1300" dirty="0"/>
          </a:p>
        </p:txBody>
      </p:sp>
      <p:sp>
        <p:nvSpPr>
          <p:cNvPr id="58" name="Text 56"/>
          <p:cNvSpPr txBox="1"/>
          <p:nvPr/>
        </p:nvSpPr>
        <p:spPr>
          <a:xfrm>
            <a:off x="9509760" y="9893808"/>
            <a:ext cx="772668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algn="r" indent="0" marL="0">
              <a:buNone/>
            </a:pPr>
            <a:r>
              <a:rPr lang="en-US" sz="1300" spc="140" kern="0" dirty="0">
                <a:solidFill>
                  <a:srgbClr val="6B6F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 / 18  ·  FLUJOS</a:t>
            </a:r>
            <a:endParaRPr lang="en-US" sz="13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1051560" y="384048"/>
            <a:ext cx="1609344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500" spc="280" kern="0" dirty="0">
                <a:solidFill>
                  <a:srgbClr val="6B6F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  </a:t>
            </a:r>
            <a:pPr indent="0" marL="0">
              <a:buNone/>
            </a:pPr>
            <a:r>
              <a:rPr lang="en-US" sz="1500" spc="28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CONFIANZA</a:t>
            </a:r>
            <a:endParaRPr lang="en-US" sz="1500" dirty="0"/>
          </a:p>
        </p:txBody>
      </p:sp>
      <p:sp>
        <p:nvSpPr>
          <p:cNvPr id="3" name="Text 1"/>
          <p:cNvSpPr txBox="1"/>
          <p:nvPr/>
        </p:nvSpPr>
        <p:spPr>
          <a:xfrm>
            <a:off x="1051560" y="804672"/>
            <a:ext cx="16093440" cy="1417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36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Controles de origen.</a:t>
            </a:r>
            <a:endParaRPr lang="en-US" sz="3600" dirty="0"/>
          </a:p>
          <a:p>
            <a:pPr indent="0" marL="0">
              <a:buNone/>
            </a:pPr>
            <a:r>
              <a:rPr lang="en-US" sz="36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 teatro de cumplimiento.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1051560" y="2514600"/>
            <a:ext cx="5212080" cy="315468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5" name="Text 3"/>
          <p:cNvSpPr txBox="1"/>
          <p:nvPr/>
        </p:nvSpPr>
        <p:spPr>
          <a:xfrm>
            <a:off x="1371600" y="2788920"/>
            <a:ext cx="457200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spc="18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TOTP</a:t>
            </a:r>
            <a:endParaRPr lang="en-US" sz="1600" dirty="0"/>
          </a:p>
        </p:txBody>
      </p:sp>
      <p:sp>
        <p:nvSpPr>
          <p:cNvPr id="6" name="Text 4"/>
          <p:cNvSpPr txBox="1"/>
          <p:nvPr/>
        </p:nvSpPr>
        <p:spPr>
          <a:xfrm>
            <a:off x="1371600" y="3291840"/>
            <a:ext cx="4572000" cy="640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2FA obligatorio</a:t>
            </a:r>
            <a:endParaRPr lang="en-US" sz="2200" dirty="0"/>
          </a:p>
        </p:txBody>
      </p:sp>
      <p:sp>
        <p:nvSpPr>
          <p:cNvPr id="7" name="Text 5"/>
          <p:cNvSpPr txBox="1"/>
          <p:nvPr/>
        </p:nvSpPr>
        <p:spPr>
          <a:xfrm>
            <a:off x="1371600" y="4069080"/>
            <a:ext cx="4572000" cy="12344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Roles administrativos con segundo factor.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6492240" y="2514600"/>
            <a:ext cx="5212080" cy="315468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9" name="Text 7"/>
          <p:cNvSpPr txBox="1"/>
          <p:nvPr/>
        </p:nvSpPr>
        <p:spPr>
          <a:xfrm>
            <a:off x="6812280" y="2788920"/>
            <a:ext cx="457200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spc="18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RLS</a:t>
            </a:r>
            <a:endParaRPr lang="en-US" sz="1600" dirty="0"/>
          </a:p>
        </p:txBody>
      </p:sp>
      <p:sp>
        <p:nvSpPr>
          <p:cNvPr id="10" name="Text 8"/>
          <p:cNvSpPr txBox="1"/>
          <p:nvPr/>
        </p:nvSpPr>
        <p:spPr>
          <a:xfrm>
            <a:off x="6812280" y="3291840"/>
            <a:ext cx="4572000" cy="640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Aislamiento por colegio</a:t>
            </a:r>
            <a:endParaRPr lang="en-US" sz="2200" dirty="0"/>
          </a:p>
        </p:txBody>
      </p:sp>
      <p:sp>
        <p:nvSpPr>
          <p:cNvPr id="11" name="Text 9"/>
          <p:cNvSpPr txBox="1"/>
          <p:nvPr/>
        </p:nvSpPr>
        <p:spPr>
          <a:xfrm>
            <a:off x="6812280" y="4069080"/>
            <a:ext cx="4572000" cy="12344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Cada RBD ve solo su universo. Multi-tenant real.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11932920" y="2514600"/>
            <a:ext cx="5212080" cy="315468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13" name="Text 11"/>
          <p:cNvSpPr txBox="1"/>
          <p:nvPr/>
        </p:nvSpPr>
        <p:spPr>
          <a:xfrm>
            <a:off x="12252960" y="2788920"/>
            <a:ext cx="457200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spc="18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SHA-256</a:t>
            </a:r>
            <a:endParaRPr lang="en-US" sz="1600" dirty="0"/>
          </a:p>
        </p:txBody>
      </p:sp>
      <p:sp>
        <p:nvSpPr>
          <p:cNvPr id="14" name="Text 12"/>
          <p:cNvSpPr txBox="1"/>
          <p:nvPr/>
        </p:nvSpPr>
        <p:spPr>
          <a:xfrm>
            <a:off x="12252960" y="3291840"/>
            <a:ext cx="4572000" cy="640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Auditoría encadenada</a:t>
            </a:r>
            <a:endParaRPr lang="en-US" sz="2200" dirty="0"/>
          </a:p>
        </p:txBody>
      </p:sp>
      <p:sp>
        <p:nvSpPr>
          <p:cNvPr id="15" name="Text 13"/>
          <p:cNvSpPr txBox="1"/>
          <p:nvPr/>
        </p:nvSpPr>
        <p:spPr>
          <a:xfrm>
            <a:off x="12252960" y="4069080"/>
            <a:ext cx="4572000" cy="12344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Accesos y cambios sensibles quedan registrados.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1051560" y="5897880"/>
            <a:ext cx="5212080" cy="315468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17" name="Text 15"/>
          <p:cNvSpPr txBox="1"/>
          <p:nvPr/>
        </p:nvSpPr>
        <p:spPr>
          <a:xfrm>
            <a:off x="1371600" y="6172200"/>
            <a:ext cx="457200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spc="18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AES-256</a:t>
            </a:r>
            <a:endParaRPr lang="en-US" sz="1600" dirty="0"/>
          </a:p>
        </p:txBody>
      </p:sp>
      <p:sp>
        <p:nvSpPr>
          <p:cNvPr id="18" name="Text 16"/>
          <p:cNvSpPr txBox="1"/>
          <p:nvPr/>
        </p:nvSpPr>
        <p:spPr>
          <a:xfrm>
            <a:off x="1371600" y="6675120"/>
            <a:ext cx="4572000" cy="640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Datos en Chile</a:t>
            </a:r>
            <a:endParaRPr lang="en-US" sz="2200" dirty="0"/>
          </a:p>
        </p:txBody>
      </p:sp>
      <p:sp>
        <p:nvSpPr>
          <p:cNvPr id="19" name="Text 17"/>
          <p:cNvSpPr txBox="1"/>
          <p:nvPr/>
        </p:nvSpPr>
        <p:spPr>
          <a:xfrm>
            <a:off x="1371600" y="7452360"/>
            <a:ext cx="4572000" cy="12344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Cifrado de campo y residencia nacional.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6492240" y="5897880"/>
            <a:ext cx="5212080" cy="315468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21" name="Text 19"/>
          <p:cNvSpPr txBox="1"/>
          <p:nvPr/>
        </p:nvSpPr>
        <p:spPr>
          <a:xfrm>
            <a:off x="6812280" y="6172200"/>
            <a:ext cx="457200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spc="18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RBAC</a:t>
            </a:r>
            <a:endParaRPr lang="en-US" sz="1600" dirty="0"/>
          </a:p>
        </p:txBody>
      </p:sp>
      <p:sp>
        <p:nvSpPr>
          <p:cNvPr id="22" name="Text 20"/>
          <p:cNvSpPr txBox="1"/>
          <p:nvPr/>
        </p:nvSpPr>
        <p:spPr>
          <a:xfrm>
            <a:off x="6812280" y="6675120"/>
            <a:ext cx="4572000" cy="640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Permiso por rol</a:t>
            </a:r>
            <a:endParaRPr lang="en-US" sz="2200" dirty="0"/>
          </a:p>
        </p:txBody>
      </p:sp>
      <p:sp>
        <p:nvSpPr>
          <p:cNvPr id="23" name="Text 21"/>
          <p:cNvSpPr txBox="1"/>
          <p:nvPr/>
        </p:nvSpPr>
        <p:spPr>
          <a:xfrm>
            <a:off x="6812280" y="7452360"/>
            <a:ext cx="4572000" cy="12344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Dirección, UTP, docente, familia y administración.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11932920" y="5897880"/>
            <a:ext cx="5212080" cy="315468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25" name="Text 23"/>
          <p:cNvSpPr txBox="1"/>
          <p:nvPr/>
        </p:nvSpPr>
        <p:spPr>
          <a:xfrm>
            <a:off x="12252960" y="6172200"/>
            <a:ext cx="457200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spc="18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21.719</a:t>
            </a:r>
            <a:endParaRPr lang="en-US" sz="1600" dirty="0"/>
          </a:p>
        </p:txBody>
      </p:sp>
      <p:sp>
        <p:nvSpPr>
          <p:cNvPr id="26" name="Text 24"/>
          <p:cNvSpPr txBox="1"/>
          <p:nvPr/>
        </p:nvSpPr>
        <p:spPr>
          <a:xfrm>
            <a:off x="12252960" y="6675120"/>
            <a:ext cx="4572000" cy="640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Preparación, no certificado</a:t>
            </a:r>
            <a:endParaRPr lang="en-US" sz="2200" dirty="0"/>
          </a:p>
        </p:txBody>
      </p:sp>
      <p:sp>
        <p:nvSpPr>
          <p:cNvPr id="27" name="Text 25"/>
          <p:cNvSpPr txBox="1"/>
          <p:nvPr/>
        </p:nvSpPr>
        <p:spPr>
          <a:xfrm>
            <a:off x="12252960" y="7452360"/>
            <a:ext cx="4572000" cy="12344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Controles de privacidad para apoyar la preparación institucional. No es una certificación de cumplimiento.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1051560" y="9802368"/>
            <a:ext cx="16184880" cy="9144"/>
          </a:xfrm>
          <a:prstGeom prst="rect">
            <a:avLst/>
          </a:prstGeom>
          <a:solidFill>
            <a:srgbClr val="D4CFC4"/>
          </a:solidFill>
          <a:ln/>
        </p:spPr>
      </p:sp>
      <p:sp>
        <p:nvSpPr>
          <p:cNvPr id="29" name="Text 27"/>
          <p:cNvSpPr txBox="1"/>
          <p:nvPr/>
        </p:nvSpPr>
        <p:spPr>
          <a:xfrm>
            <a:off x="1051560" y="9893808"/>
            <a:ext cx="749808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300" spc="140" kern="0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ALUMNIA360  ·  ERP ESCOLAR CHILENO</a:t>
            </a:r>
            <a:endParaRPr lang="en-US" sz="1300" dirty="0"/>
          </a:p>
        </p:txBody>
      </p:sp>
      <p:sp>
        <p:nvSpPr>
          <p:cNvPr id="30" name="Text 28"/>
          <p:cNvSpPr txBox="1"/>
          <p:nvPr/>
        </p:nvSpPr>
        <p:spPr>
          <a:xfrm>
            <a:off x="9509760" y="9893808"/>
            <a:ext cx="772668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algn="r" indent="0" marL="0">
              <a:buNone/>
            </a:pPr>
            <a:r>
              <a:rPr lang="en-US" sz="1300" spc="140" kern="0" dirty="0">
                <a:solidFill>
                  <a:srgbClr val="6B6F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 / 18  ·  CONFIANZA</a:t>
            </a:r>
            <a:endParaRPr lang="en-US" sz="13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1051560" y="384048"/>
            <a:ext cx="1609344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500" spc="280" kern="0" dirty="0">
                <a:solidFill>
                  <a:srgbClr val="6B6F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  </a:t>
            </a:r>
            <a:pPr indent="0" marL="0">
              <a:buNone/>
            </a:pPr>
            <a:r>
              <a:rPr lang="en-US" sz="1500" spc="28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CÓMO SE CONTRATA</a:t>
            </a:r>
            <a:endParaRPr lang="en-US" sz="1500" dirty="0"/>
          </a:p>
        </p:txBody>
      </p:sp>
      <p:sp>
        <p:nvSpPr>
          <p:cNvPr id="3" name="Text 1"/>
          <p:cNvSpPr txBox="1"/>
          <p:nvPr/>
        </p:nvSpPr>
        <p:spPr>
          <a:xfrm>
            <a:off x="1051560" y="804672"/>
            <a:ext cx="16093440" cy="640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Pocos módulos. Dos bundles. Una suite.</a:t>
            </a:r>
            <a:endParaRPr lang="en-US" sz="3400" dirty="0"/>
          </a:p>
        </p:txBody>
      </p:sp>
      <p:sp>
        <p:nvSpPr>
          <p:cNvPr id="4" name="Text 2"/>
          <p:cNvSpPr txBox="1"/>
          <p:nvPr/>
        </p:nvSpPr>
        <p:spPr>
          <a:xfrm>
            <a:off x="1051560" y="1481328"/>
            <a:ext cx="16093440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tarifa se gradúa por tramo de matrícula. Los números se cierran en propuesta, según dependencia y alcance. Esto es la lógica, no una lista pública.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1051560" y="2148840"/>
            <a:ext cx="3977640" cy="612648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6" name="Text 4"/>
          <p:cNvSpPr txBox="1"/>
          <p:nvPr/>
        </p:nvSpPr>
        <p:spPr>
          <a:xfrm>
            <a:off x="1307592" y="2331720"/>
            <a:ext cx="347472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300" spc="18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SIEMPRE</a:t>
            </a:r>
            <a:endParaRPr lang="en-US" sz="1300" dirty="0"/>
          </a:p>
        </p:txBody>
      </p:sp>
      <p:sp>
        <p:nvSpPr>
          <p:cNvPr id="7" name="Text 5"/>
          <p:cNvSpPr txBox="1"/>
          <p:nvPr/>
        </p:nvSpPr>
        <p:spPr>
          <a:xfrm>
            <a:off x="1307592" y="2743200"/>
            <a:ext cx="3474720" cy="1097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CORE</a:t>
            </a:r>
            <a:endParaRPr lang="en-US" sz="2400" dirty="0"/>
          </a:p>
        </p:txBody>
      </p:sp>
      <p:sp>
        <p:nvSpPr>
          <p:cNvPr id="8" name="Text 6"/>
          <p:cNvSpPr txBox="1"/>
          <p:nvPr/>
        </p:nvSpPr>
        <p:spPr>
          <a:xfrm>
            <a:off x="1307592" y="4023360"/>
            <a:ext cx="3474720" cy="23774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colegio opera: alumno, admisión, planificación, familia, convivencia y cumplimiento.</a:t>
            </a:r>
            <a:endParaRPr lang="en-US" sz="1600" dirty="0"/>
          </a:p>
        </p:txBody>
      </p:sp>
      <p:sp>
        <p:nvSpPr>
          <p:cNvPr id="9" name="Text 7"/>
          <p:cNvSpPr txBox="1"/>
          <p:nvPr/>
        </p:nvSpPr>
        <p:spPr>
          <a:xfrm>
            <a:off x="1307592" y="6766560"/>
            <a:ext cx="3474720" cy="1097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Todo establecimiento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212080" y="2148840"/>
            <a:ext cx="3977640" cy="612648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11" name="Text 9"/>
          <p:cNvSpPr txBox="1"/>
          <p:nvPr/>
        </p:nvSpPr>
        <p:spPr>
          <a:xfrm>
            <a:off x="5468112" y="2331720"/>
            <a:ext cx="347472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300" spc="18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M1 + M2 + M3</a:t>
            </a:r>
            <a:endParaRPr lang="en-US" sz="1300" dirty="0"/>
          </a:p>
        </p:txBody>
      </p:sp>
      <p:sp>
        <p:nvSpPr>
          <p:cNvPr id="12" name="Text 10"/>
          <p:cNvSpPr txBox="1"/>
          <p:nvPr/>
        </p:nvSpPr>
        <p:spPr>
          <a:xfrm>
            <a:off x="5468112" y="2743200"/>
            <a:ext cx="3474720" cy="1097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Administración</a:t>
            </a:r>
            <a:endParaRPr lang="en-US" sz="2400" dirty="0"/>
          </a:p>
        </p:txBody>
      </p:sp>
      <p:sp>
        <p:nvSpPr>
          <p:cNvPr id="13" name="Text 11"/>
          <p:cNvSpPr txBox="1"/>
          <p:nvPr/>
        </p:nvSpPr>
        <p:spPr>
          <a:xfrm>
            <a:off x="5468112" y="4023360"/>
            <a:ext cx="3474720" cy="23774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Finanzas, ERP contable y RR.HH. Un solo paquete para quien mueve plata y contratos.</a:t>
            </a:r>
            <a:endParaRPr lang="en-US" sz="1600" dirty="0"/>
          </a:p>
        </p:txBody>
      </p:sp>
      <p:sp>
        <p:nvSpPr>
          <p:cNvPr id="14" name="Text 12"/>
          <p:cNvSpPr txBox="1"/>
          <p:nvPr/>
        </p:nvSpPr>
        <p:spPr>
          <a:xfrm>
            <a:off x="5468112" y="6766560"/>
            <a:ext cx="3474720" cy="1097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Particular pagado y mixto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9372600" y="2148840"/>
            <a:ext cx="3977640" cy="612648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16" name="Text 14"/>
          <p:cNvSpPr txBox="1"/>
          <p:nvPr/>
        </p:nvSpPr>
        <p:spPr>
          <a:xfrm>
            <a:off x="9628632" y="2331720"/>
            <a:ext cx="347472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300" spc="18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M4 + M5</a:t>
            </a:r>
            <a:endParaRPr lang="en-US" sz="1300" dirty="0"/>
          </a:p>
        </p:txBody>
      </p:sp>
      <p:sp>
        <p:nvSpPr>
          <p:cNvPr id="17" name="Text 15"/>
          <p:cNvSpPr txBox="1"/>
          <p:nvPr/>
        </p:nvSpPr>
        <p:spPr>
          <a:xfrm>
            <a:off x="9628632" y="2743200"/>
            <a:ext cx="3474720" cy="1097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Sostenedor</a:t>
            </a:r>
            <a:endParaRPr lang="en-US" sz="2400" dirty="0"/>
          </a:p>
        </p:txBody>
      </p:sp>
      <p:sp>
        <p:nvSpPr>
          <p:cNvPr id="18" name="Text 16"/>
          <p:cNvSpPr txBox="1"/>
          <p:nvPr/>
        </p:nvSpPr>
        <p:spPr>
          <a:xfrm>
            <a:off x="9628632" y="4023360"/>
            <a:ext cx="3474720" cy="23774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Subvención, rendición y pulso institucional. Para quien responde ante MINEDUC y el directorio.</a:t>
            </a:r>
            <a:endParaRPr lang="en-US" sz="1600" dirty="0"/>
          </a:p>
        </p:txBody>
      </p:sp>
      <p:sp>
        <p:nvSpPr>
          <p:cNvPr id="19" name="Text 17"/>
          <p:cNvSpPr txBox="1"/>
          <p:nvPr/>
        </p:nvSpPr>
        <p:spPr>
          <a:xfrm>
            <a:off x="9628632" y="6766560"/>
            <a:ext cx="3474720" cy="1097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Subvencionado y redes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13533120" y="2148840"/>
            <a:ext cx="3977640" cy="6126480"/>
          </a:xfrm>
          <a:prstGeom prst="rect">
            <a:avLst/>
          </a:prstGeom>
          <a:solidFill>
            <a:srgbClr val="1F2558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21" name="Text 19"/>
          <p:cNvSpPr txBox="1"/>
          <p:nvPr/>
        </p:nvSpPr>
        <p:spPr>
          <a:xfrm>
            <a:off x="13789152" y="2331720"/>
            <a:ext cx="347472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300" spc="180" kern="0" dirty="0">
                <a:solidFill>
                  <a:srgbClr val="F2A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CORE + TODOS</a:t>
            </a:r>
            <a:endParaRPr lang="en-US" sz="1300" dirty="0"/>
          </a:p>
        </p:txBody>
      </p:sp>
      <p:sp>
        <p:nvSpPr>
          <p:cNvPr id="22" name="Text 20"/>
          <p:cNvSpPr txBox="1"/>
          <p:nvPr/>
        </p:nvSpPr>
        <p:spPr>
          <a:xfrm>
            <a:off x="13789152" y="2743200"/>
            <a:ext cx="3474720" cy="1097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Suite</a:t>
            </a:r>
            <a:endParaRPr lang="en-US" sz="2400" dirty="0"/>
          </a:p>
        </p:txBody>
      </p:sp>
      <p:sp>
        <p:nvSpPr>
          <p:cNvPr id="23" name="Text 21"/>
          <p:cNvSpPr txBox="1"/>
          <p:nvPr/>
        </p:nvSpPr>
        <p:spPr>
          <a:xfrm>
            <a:off x="13789152" y="4023360"/>
            <a:ext cx="3474720" cy="23774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D7DA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ERP completo. Un contrato, un expediente, una auditoría.</a:t>
            </a:r>
            <a:endParaRPr lang="en-US" sz="1600" dirty="0"/>
          </a:p>
        </p:txBody>
      </p:sp>
      <p:sp>
        <p:nvSpPr>
          <p:cNvPr id="24" name="Text 22"/>
          <p:cNvSpPr txBox="1"/>
          <p:nvPr/>
        </p:nvSpPr>
        <p:spPr>
          <a:xfrm>
            <a:off x="13789152" y="6766560"/>
            <a:ext cx="3474720" cy="1097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F2A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Redes y colegios grandes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1051560" y="9802368"/>
            <a:ext cx="16184880" cy="9144"/>
          </a:xfrm>
          <a:prstGeom prst="rect">
            <a:avLst/>
          </a:prstGeom>
          <a:solidFill>
            <a:srgbClr val="D4CFC4"/>
          </a:solidFill>
          <a:ln/>
        </p:spPr>
      </p:sp>
      <p:sp>
        <p:nvSpPr>
          <p:cNvPr id="26" name="Text 24"/>
          <p:cNvSpPr txBox="1"/>
          <p:nvPr/>
        </p:nvSpPr>
        <p:spPr>
          <a:xfrm>
            <a:off x="1051560" y="9893808"/>
            <a:ext cx="749808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300" spc="140" kern="0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ALUMNIA360  ·  ERP ESCOLAR CHILENO</a:t>
            </a:r>
            <a:endParaRPr lang="en-US" sz="1300" dirty="0"/>
          </a:p>
        </p:txBody>
      </p:sp>
      <p:sp>
        <p:nvSpPr>
          <p:cNvPr id="27" name="Text 25"/>
          <p:cNvSpPr txBox="1"/>
          <p:nvPr/>
        </p:nvSpPr>
        <p:spPr>
          <a:xfrm>
            <a:off x="9509760" y="9893808"/>
            <a:ext cx="772668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algn="r" indent="0" marL="0">
              <a:buNone/>
            </a:pPr>
            <a:r>
              <a:rPr lang="en-US" sz="1300" spc="140" kern="0" dirty="0">
                <a:solidFill>
                  <a:srgbClr val="6B6F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 / 18  ·  CONTRATACIÓN</a:t>
            </a:r>
            <a:endParaRPr lang="en-US" sz="13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1F255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private/tmp/alumnia360-guardian-library/apps/web/public/brand/icon-51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1560" y="640080"/>
            <a:ext cx="502920" cy="50292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691640" y="713232"/>
            <a:ext cx="548640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Alumnia360</a:t>
            </a:r>
            <a:endParaRPr lang="en-US" sz="2000" dirty="0"/>
          </a:p>
        </p:txBody>
      </p:sp>
      <p:sp>
        <p:nvSpPr>
          <p:cNvPr id="4" name="Text 1"/>
          <p:cNvSpPr txBox="1"/>
          <p:nvPr/>
        </p:nvSpPr>
        <p:spPr>
          <a:xfrm>
            <a:off x="1051560" y="1920240"/>
            <a:ext cx="16002000" cy="20116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siguiente paso</a:t>
            </a:r>
            <a:endParaRPr lang="en-US" sz="4800" dirty="0"/>
          </a:p>
          <a:p>
            <a:pPr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 recorrer el colegio.</a:t>
            </a:r>
            <a:endParaRPr lang="en-US" sz="4800" dirty="0"/>
          </a:p>
        </p:txBody>
      </p:sp>
      <p:sp>
        <p:nvSpPr>
          <p:cNvPr id="5" name="Text 2"/>
          <p:cNvSpPr txBox="1"/>
          <p:nvPr/>
        </p:nvSpPr>
        <p:spPr>
          <a:xfrm>
            <a:off x="1051560" y="4114800"/>
            <a:ext cx="16002000" cy="10515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dirty="0">
                <a:solidFill>
                  <a:srgbClr val="D7DA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Treinta minutos. Gemelo digital por proceso, rol y función.</a:t>
            </a:r>
            <a:endParaRPr lang="en-US" sz="2000" dirty="0"/>
          </a:p>
          <a:p>
            <a:pPr indent="0" marL="0">
              <a:buNone/>
            </a:pPr>
            <a:r>
              <a:rPr lang="en-US" sz="2000" dirty="0">
                <a:solidFill>
                  <a:srgbClr val="D7DA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Datos sintéticos de Colegio Lagos del Sur. Sin alterar un colegio real.</a:t>
            </a:r>
            <a:endParaRPr lang="en-US" sz="2000" dirty="0"/>
          </a:p>
        </p:txBody>
      </p:sp>
      <p:sp>
        <p:nvSpPr>
          <p:cNvPr id="6" name="Shape 3"/>
          <p:cNvSpPr/>
          <p:nvPr/>
        </p:nvSpPr>
        <p:spPr>
          <a:xfrm>
            <a:off x="1051560" y="5486400"/>
            <a:ext cx="16184880" cy="9144"/>
          </a:xfrm>
          <a:prstGeom prst="rect">
            <a:avLst/>
          </a:prstGeom>
          <a:solidFill>
            <a:srgbClr val="3A4278"/>
          </a:solidFill>
          <a:ln/>
        </p:spPr>
      </p:sp>
      <p:sp>
        <p:nvSpPr>
          <p:cNvPr id="7" name="Text 4"/>
          <p:cNvSpPr txBox="1"/>
          <p:nvPr/>
        </p:nvSpPr>
        <p:spPr>
          <a:xfrm>
            <a:off x="1051560" y="5760720"/>
            <a:ext cx="384048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300" spc="220" kern="0" dirty="0">
                <a:solidFill>
                  <a:srgbClr val="F2A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WEB</a:t>
            </a:r>
            <a:endParaRPr lang="en-US" sz="1300" dirty="0"/>
          </a:p>
        </p:txBody>
      </p:sp>
      <p:sp>
        <p:nvSpPr>
          <p:cNvPr id="8" name="Text 5"/>
          <p:cNvSpPr txBox="1"/>
          <p:nvPr/>
        </p:nvSpPr>
        <p:spPr>
          <a:xfrm>
            <a:off x="1051560" y="6126480"/>
            <a:ext cx="3840480" cy="640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www.alumnia360.cl</a:t>
            </a:r>
            <a:endParaRPr lang="en-US" sz="1900" dirty="0"/>
          </a:p>
        </p:txBody>
      </p:sp>
      <p:sp>
        <p:nvSpPr>
          <p:cNvPr id="9" name="Text 6"/>
          <p:cNvSpPr txBox="1"/>
          <p:nvPr/>
        </p:nvSpPr>
        <p:spPr>
          <a:xfrm>
            <a:off x="5166360" y="5760720"/>
            <a:ext cx="384048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300" spc="220" kern="0" dirty="0">
                <a:solidFill>
                  <a:srgbClr val="F2A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CORREO</a:t>
            </a:r>
            <a:endParaRPr lang="en-US" sz="1300" dirty="0"/>
          </a:p>
        </p:txBody>
      </p:sp>
      <p:sp>
        <p:nvSpPr>
          <p:cNvPr id="10" name="Text 7"/>
          <p:cNvSpPr txBox="1"/>
          <p:nvPr/>
        </p:nvSpPr>
        <p:spPr>
          <a:xfrm>
            <a:off x="5166360" y="6126480"/>
            <a:ext cx="3840480" cy="640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contactoa360@alumnia360.cl</a:t>
            </a:r>
            <a:endParaRPr lang="en-US" sz="1900" dirty="0"/>
          </a:p>
        </p:txBody>
      </p:sp>
      <p:sp>
        <p:nvSpPr>
          <p:cNvPr id="11" name="Text 8"/>
          <p:cNvSpPr txBox="1"/>
          <p:nvPr/>
        </p:nvSpPr>
        <p:spPr>
          <a:xfrm>
            <a:off x="9281160" y="5760720"/>
            <a:ext cx="384048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300" spc="220" kern="0" dirty="0">
                <a:solidFill>
                  <a:srgbClr val="F2A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WHATSAPP</a:t>
            </a:r>
            <a:endParaRPr lang="en-US" sz="1300" dirty="0"/>
          </a:p>
        </p:txBody>
      </p:sp>
      <p:sp>
        <p:nvSpPr>
          <p:cNvPr id="12" name="Text 9"/>
          <p:cNvSpPr txBox="1"/>
          <p:nvPr/>
        </p:nvSpPr>
        <p:spPr>
          <a:xfrm>
            <a:off x="9281160" y="6126480"/>
            <a:ext cx="3840480" cy="640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+56 9 5952 3013</a:t>
            </a:r>
            <a:endParaRPr lang="en-US" sz="1900" dirty="0"/>
          </a:p>
        </p:txBody>
      </p:sp>
      <p:sp>
        <p:nvSpPr>
          <p:cNvPr id="13" name="Text 10"/>
          <p:cNvSpPr txBox="1"/>
          <p:nvPr/>
        </p:nvSpPr>
        <p:spPr>
          <a:xfrm>
            <a:off x="13395960" y="5760720"/>
            <a:ext cx="384048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300" spc="220" kern="0" dirty="0">
                <a:solidFill>
                  <a:srgbClr val="F2A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DEMO</a:t>
            </a:r>
            <a:endParaRPr lang="en-US" sz="1300" dirty="0"/>
          </a:p>
        </p:txBody>
      </p:sp>
      <p:sp>
        <p:nvSpPr>
          <p:cNvPr id="14" name="Text 11"/>
          <p:cNvSpPr txBox="1"/>
          <p:nvPr/>
        </p:nvSpPr>
        <p:spPr>
          <a:xfrm>
            <a:off x="13395960" y="6126480"/>
            <a:ext cx="3840480" cy="640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Agendar 30 minutos</a:t>
            </a:r>
            <a:endParaRPr lang="en-US" sz="1900" dirty="0"/>
          </a:p>
        </p:txBody>
      </p:sp>
      <p:sp>
        <p:nvSpPr>
          <p:cNvPr id="15" name="Text 12"/>
          <p:cNvSpPr txBox="1"/>
          <p:nvPr/>
        </p:nvSpPr>
        <p:spPr>
          <a:xfrm>
            <a:off x="1051560" y="7680960"/>
            <a:ext cx="1600200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i="1" dirty="0">
                <a:solidFill>
                  <a:srgbClr val="BCC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comunidad escolar, 360° alrededor de cada alumn@.</a:t>
            </a:r>
            <a:endParaRPr lang="en-US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1051560" y="384048"/>
            <a:ext cx="1609344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500" spc="280" kern="0" dirty="0">
                <a:solidFill>
                  <a:srgbClr val="6B6F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 </a:t>
            </a:r>
            <a:pPr indent="0" marL="0">
              <a:buNone/>
            </a:pPr>
            <a:r>
              <a:rPr lang="en-US" sz="1500" spc="28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RECORRE</a:t>
            </a:r>
            <a:endParaRPr lang="en-US" sz="1500" dirty="0"/>
          </a:p>
        </p:txBody>
      </p:sp>
      <p:sp>
        <p:nvSpPr>
          <p:cNvPr id="3" name="Text 1"/>
          <p:cNvSpPr txBox="1"/>
          <p:nvPr/>
        </p:nvSpPr>
        <p:spPr>
          <a:xfrm>
            <a:off x="1051560" y="804672"/>
            <a:ext cx="16093440" cy="1417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Doce movimientos.</a:t>
            </a:r>
            <a:endParaRPr lang="en-US" sz="3800" dirty="0"/>
          </a:p>
          <a:p>
            <a:pPr indent="0" marL="0">
              <a:buNone/>
            </a:pPr>
            <a:r>
              <a:rPr lang="en-US" sz="38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 problema al contrato.</a:t>
            </a:r>
            <a:endParaRPr lang="en-US" sz="3800" dirty="0"/>
          </a:p>
        </p:txBody>
      </p:sp>
      <p:sp>
        <p:nvSpPr>
          <p:cNvPr id="4" name="Text 2"/>
          <p:cNvSpPr txBox="1"/>
          <p:nvPr/>
        </p:nvSpPr>
        <p:spPr>
          <a:xfrm>
            <a:off x="1051560" y="2606040"/>
            <a:ext cx="777240" cy="502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2000" dirty="0"/>
          </a:p>
        </p:txBody>
      </p:sp>
      <p:sp>
        <p:nvSpPr>
          <p:cNvPr id="5" name="Text 3"/>
          <p:cNvSpPr txBox="1"/>
          <p:nvPr/>
        </p:nvSpPr>
        <p:spPr>
          <a:xfrm>
            <a:off x="2057400" y="2514600"/>
            <a:ext cx="685800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problema</a:t>
            </a:r>
            <a:endParaRPr lang="en-US" sz="2000" dirty="0"/>
          </a:p>
        </p:txBody>
      </p:sp>
      <p:sp>
        <p:nvSpPr>
          <p:cNvPr id="6" name="Text 4"/>
          <p:cNvSpPr txBox="1"/>
          <p:nvPr/>
        </p:nvSpPr>
        <p:spPr>
          <a:xfrm>
            <a:off x="2057400" y="2907792"/>
            <a:ext cx="685800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 qué el colegio opera en fragmentos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1051560" y="3493008"/>
            <a:ext cx="7863840" cy="9144"/>
          </a:xfrm>
          <a:prstGeom prst="rect">
            <a:avLst/>
          </a:prstGeom>
          <a:solidFill>
            <a:srgbClr val="D4CFC4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1051560" y="3703320"/>
            <a:ext cx="777240" cy="502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2000" dirty="0"/>
          </a:p>
        </p:txBody>
      </p:sp>
      <p:sp>
        <p:nvSpPr>
          <p:cNvPr id="9" name="Text 7"/>
          <p:cNvSpPr txBox="1"/>
          <p:nvPr/>
        </p:nvSpPr>
        <p:spPr>
          <a:xfrm>
            <a:off x="2057400" y="3611880"/>
            <a:ext cx="685800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tesis</a:t>
            </a:r>
            <a:endParaRPr lang="en-US" sz="2000" dirty="0"/>
          </a:p>
        </p:txBody>
      </p:sp>
      <p:sp>
        <p:nvSpPr>
          <p:cNvPr id="10" name="Text 8"/>
          <p:cNvSpPr txBox="1"/>
          <p:nvPr/>
        </p:nvSpPr>
        <p:spPr>
          <a:xfrm>
            <a:off x="2057400" y="4005072"/>
            <a:ext cx="685800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 ERP, el alumn@ al centro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1051560" y="4590288"/>
            <a:ext cx="7863840" cy="9144"/>
          </a:xfrm>
          <a:prstGeom prst="rect">
            <a:avLst/>
          </a:prstGeom>
          <a:solidFill>
            <a:srgbClr val="D4CFC4"/>
          </a:solidFill>
          <a:ln/>
        </p:spPr>
      </p:sp>
      <p:sp>
        <p:nvSpPr>
          <p:cNvPr id="12" name="Text 10"/>
          <p:cNvSpPr txBox="1"/>
          <p:nvPr/>
        </p:nvSpPr>
        <p:spPr>
          <a:xfrm>
            <a:off x="1051560" y="4800600"/>
            <a:ext cx="777240" cy="502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2000" dirty="0"/>
          </a:p>
        </p:txBody>
      </p:sp>
      <p:sp>
        <p:nvSpPr>
          <p:cNvPr id="13" name="Text 11"/>
          <p:cNvSpPr txBox="1"/>
          <p:nvPr/>
        </p:nvSpPr>
        <p:spPr>
          <a:xfrm>
            <a:off x="2057400" y="4709160"/>
            <a:ext cx="685800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Mapa modular</a:t>
            </a:r>
            <a:endParaRPr lang="en-US" sz="2000" dirty="0"/>
          </a:p>
        </p:txBody>
      </p:sp>
      <p:sp>
        <p:nvSpPr>
          <p:cNvPr id="14" name="Text 12"/>
          <p:cNvSpPr txBox="1"/>
          <p:nvPr/>
        </p:nvSpPr>
        <p:spPr>
          <a:xfrm>
            <a:off x="2057400" y="5102352"/>
            <a:ext cx="685800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CORE + cinco módulos por comprador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1051560" y="5687568"/>
            <a:ext cx="7863840" cy="9144"/>
          </a:xfrm>
          <a:prstGeom prst="rect">
            <a:avLst/>
          </a:prstGeom>
          <a:solidFill>
            <a:srgbClr val="D4CFC4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1051560" y="5897880"/>
            <a:ext cx="777240" cy="502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2000" dirty="0"/>
          </a:p>
        </p:txBody>
      </p:sp>
      <p:sp>
        <p:nvSpPr>
          <p:cNvPr id="17" name="Text 15"/>
          <p:cNvSpPr txBox="1"/>
          <p:nvPr/>
        </p:nvSpPr>
        <p:spPr>
          <a:xfrm>
            <a:off x="2057400" y="5806440"/>
            <a:ext cx="685800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CORE</a:t>
            </a:r>
            <a:endParaRPr lang="en-US" sz="2000" dirty="0"/>
          </a:p>
        </p:txBody>
      </p:sp>
      <p:sp>
        <p:nvSpPr>
          <p:cNvPr id="18" name="Text 16"/>
          <p:cNvSpPr txBox="1"/>
          <p:nvPr/>
        </p:nvSpPr>
        <p:spPr>
          <a:xfrm>
            <a:off x="2057400" y="6199632"/>
            <a:ext cx="685800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 que nunca se cobra como extra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1051560" y="6784848"/>
            <a:ext cx="7863840" cy="9144"/>
          </a:xfrm>
          <a:prstGeom prst="rect">
            <a:avLst/>
          </a:prstGeom>
          <a:solidFill>
            <a:srgbClr val="D4CFC4"/>
          </a:solidFill>
          <a:ln/>
        </p:spPr>
      </p:sp>
      <p:sp>
        <p:nvSpPr>
          <p:cNvPr id="20" name="Text 18"/>
          <p:cNvSpPr txBox="1"/>
          <p:nvPr/>
        </p:nvSpPr>
        <p:spPr>
          <a:xfrm>
            <a:off x="1051560" y="6995160"/>
            <a:ext cx="777240" cy="502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2000" dirty="0"/>
          </a:p>
        </p:txBody>
      </p:sp>
      <p:sp>
        <p:nvSpPr>
          <p:cNvPr id="21" name="Text 19"/>
          <p:cNvSpPr txBox="1"/>
          <p:nvPr/>
        </p:nvSpPr>
        <p:spPr>
          <a:xfrm>
            <a:off x="2057400" y="6903720"/>
            <a:ext cx="685800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Procesos estrella</a:t>
            </a:r>
            <a:endParaRPr lang="en-US" sz="2000" dirty="0"/>
          </a:p>
        </p:txBody>
      </p:sp>
      <p:sp>
        <p:nvSpPr>
          <p:cNvPr id="22" name="Text 20"/>
          <p:cNvSpPr txBox="1"/>
          <p:nvPr/>
        </p:nvSpPr>
        <p:spPr>
          <a:xfrm>
            <a:off x="2057400" y="7296912"/>
            <a:ext cx="685800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Admisión y Pizarra 2.0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1051560" y="7882128"/>
            <a:ext cx="7863840" cy="9144"/>
          </a:xfrm>
          <a:prstGeom prst="rect">
            <a:avLst/>
          </a:prstGeom>
          <a:solidFill>
            <a:srgbClr val="D4CFC4"/>
          </a:solidFill>
          <a:ln/>
        </p:spPr>
      </p:sp>
      <p:sp>
        <p:nvSpPr>
          <p:cNvPr id="24" name="Text 22"/>
          <p:cNvSpPr txBox="1"/>
          <p:nvPr/>
        </p:nvSpPr>
        <p:spPr>
          <a:xfrm>
            <a:off x="1051560" y="8092440"/>
            <a:ext cx="777240" cy="502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2000" dirty="0"/>
          </a:p>
        </p:txBody>
      </p:sp>
      <p:sp>
        <p:nvSpPr>
          <p:cNvPr id="25" name="Text 23"/>
          <p:cNvSpPr txBox="1"/>
          <p:nvPr/>
        </p:nvSpPr>
        <p:spPr>
          <a:xfrm>
            <a:off x="2057400" y="8001000"/>
            <a:ext cx="685800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Alumno 360</a:t>
            </a:r>
            <a:endParaRPr lang="en-US" sz="2000" dirty="0"/>
          </a:p>
        </p:txBody>
      </p:sp>
      <p:sp>
        <p:nvSpPr>
          <p:cNvPr id="26" name="Text 24"/>
          <p:cNvSpPr txBox="1"/>
          <p:nvPr/>
        </p:nvSpPr>
        <p:spPr>
          <a:xfrm>
            <a:off x="2057400" y="8394192"/>
            <a:ext cx="685800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Una ficha, visibilidad por rol</a:t>
            </a:r>
            <a:endParaRPr lang="en-US" sz="1600" dirty="0"/>
          </a:p>
        </p:txBody>
      </p:sp>
      <p:sp>
        <p:nvSpPr>
          <p:cNvPr id="27" name="Text 25"/>
          <p:cNvSpPr txBox="1"/>
          <p:nvPr/>
        </p:nvSpPr>
        <p:spPr>
          <a:xfrm>
            <a:off x="9326880" y="2606040"/>
            <a:ext cx="777240" cy="502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2000" dirty="0"/>
          </a:p>
        </p:txBody>
      </p:sp>
      <p:sp>
        <p:nvSpPr>
          <p:cNvPr id="28" name="Text 26"/>
          <p:cNvSpPr txBox="1"/>
          <p:nvPr/>
        </p:nvSpPr>
        <p:spPr>
          <a:xfrm>
            <a:off x="10332720" y="2514600"/>
            <a:ext cx="685800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Administración</a:t>
            </a:r>
            <a:endParaRPr lang="en-US" sz="2000" dirty="0"/>
          </a:p>
        </p:txBody>
      </p:sp>
      <p:sp>
        <p:nvSpPr>
          <p:cNvPr id="29" name="Text 27"/>
          <p:cNvSpPr txBox="1"/>
          <p:nvPr/>
        </p:nvSpPr>
        <p:spPr>
          <a:xfrm>
            <a:off x="10332720" y="2907792"/>
            <a:ext cx="685800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Finanzas, ERP y RR.HH.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9326880" y="3493008"/>
            <a:ext cx="7863840" cy="9144"/>
          </a:xfrm>
          <a:prstGeom prst="rect">
            <a:avLst/>
          </a:prstGeom>
          <a:solidFill>
            <a:srgbClr val="D4CFC4"/>
          </a:solidFill>
          <a:ln/>
        </p:spPr>
      </p:sp>
      <p:sp>
        <p:nvSpPr>
          <p:cNvPr id="31" name="Text 29"/>
          <p:cNvSpPr txBox="1"/>
          <p:nvPr/>
        </p:nvSpPr>
        <p:spPr>
          <a:xfrm>
            <a:off x="9326880" y="3703320"/>
            <a:ext cx="777240" cy="502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2000" dirty="0"/>
          </a:p>
        </p:txBody>
      </p:sp>
      <p:sp>
        <p:nvSpPr>
          <p:cNvPr id="32" name="Text 30"/>
          <p:cNvSpPr txBox="1"/>
          <p:nvPr/>
        </p:nvSpPr>
        <p:spPr>
          <a:xfrm>
            <a:off x="10332720" y="3611880"/>
            <a:ext cx="685800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Sostenedor</a:t>
            </a:r>
            <a:endParaRPr lang="en-US" sz="2000" dirty="0"/>
          </a:p>
        </p:txBody>
      </p:sp>
      <p:sp>
        <p:nvSpPr>
          <p:cNvPr id="33" name="Text 31"/>
          <p:cNvSpPr txBox="1"/>
          <p:nvPr/>
        </p:nvSpPr>
        <p:spPr>
          <a:xfrm>
            <a:off x="10332720" y="4005072"/>
            <a:ext cx="685800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Subvención e inteligencia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9326880" y="4590288"/>
            <a:ext cx="7863840" cy="9144"/>
          </a:xfrm>
          <a:prstGeom prst="rect">
            <a:avLst/>
          </a:prstGeom>
          <a:solidFill>
            <a:srgbClr val="D4CFC4"/>
          </a:solidFill>
          <a:ln/>
        </p:spPr>
      </p:sp>
      <p:sp>
        <p:nvSpPr>
          <p:cNvPr id="35" name="Text 33"/>
          <p:cNvSpPr txBox="1"/>
          <p:nvPr/>
        </p:nvSpPr>
        <p:spPr>
          <a:xfrm>
            <a:off x="9326880" y="4800600"/>
            <a:ext cx="777240" cy="502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2000" dirty="0"/>
          </a:p>
        </p:txBody>
      </p:sp>
      <p:sp>
        <p:nvSpPr>
          <p:cNvPr id="36" name="Text 34"/>
          <p:cNvSpPr txBox="1"/>
          <p:nvPr/>
        </p:nvSpPr>
        <p:spPr>
          <a:xfrm>
            <a:off x="10332720" y="4709160"/>
            <a:ext cx="685800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Funciones</a:t>
            </a:r>
            <a:endParaRPr lang="en-US" sz="2000" dirty="0"/>
          </a:p>
        </p:txBody>
      </p:sp>
      <p:sp>
        <p:nvSpPr>
          <p:cNvPr id="37" name="Text 35"/>
          <p:cNvSpPr txBox="1"/>
          <p:nvPr/>
        </p:nvSpPr>
        <p:spPr>
          <a:xfrm>
            <a:off x="10332720" y="5102352"/>
            <a:ext cx="685800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Qué hace cada perfil dentro de la herramienta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9326880" y="5687568"/>
            <a:ext cx="7863840" cy="9144"/>
          </a:xfrm>
          <a:prstGeom prst="rect">
            <a:avLst/>
          </a:prstGeom>
          <a:solidFill>
            <a:srgbClr val="D4CFC4"/>
          </a:solidFill>
          <a:ln/>
        </p:spPr>
      </p:sp>
      <p:sp>
        <p:nvSpPr>
          <p:cNvPr id="39" name="Text 37"/>
          <p:cNvSpPr txBox="1"/>
          <p:nvPr/>
        </p:nvSpPr>
        <p:spPr>
          <a:xfrm>
            <a:off x="9326880" y="5897880"/>
            <a:ext cx="777240" cy="502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2000" dirty="0"/>
          </a:p>
        </p:txBody>
      </p:sp>
      <p:sp>
        <p:nvSpPr>
          <p:cNvPr id="40" name="Text 38"/>
          <p:cNvSpPr txBox="1"/>
          <p:nvPr/>
        </p:nvSpPr>
        <p:spPr>
          <a:xfrm>
            <a:off x="10332720" y="5806440"/>
            <a:ext cx="685800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Flujos</a:t>
            </a:r>
            <a:endParaRPr lang="en-US" sz="2000" dirty="0"/>
          </a:p>
        </p:txBody>
      </p:sp>
      <p:sp>
        <p:nvSpPr>
          <p:cNvPr id="41" name="Text 39"/>
          <p:cNvSpPr txBox="1"/>
          <p:nvPr/>
        </p:nvSpPr>
        <p:spPr>
          <a:xfrm>
            <a:off x="10332720" y="6199632"/>
            <a:ext cx="685800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Cuatro recorridos de punta a punta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9326880" y="6784848"/>
            <a:ext cx="7863840" cy="9144"/>
          </a:xfrm>
          <a:prstGeom prst="rect">
            <a:avLst/>
          </a:prstGeom>
          <a:solidFill>
            <a:srgbClr val="D4CFC4"/>
          </a:solidFill>
          <a:ln/>
        </p:spPr>
      </p:sp>
      <p:sp>
        <p:nvSpPr>
          <p:cNvPr id="43" name="Text 41"/>
          <p:cNvSpPr txBox="1"/>
          <p:nvPr/>
        </p:nvSpPr>
        <p:spPr>
          <a:xfrm>
            <a:off x="9326880" y="6995160"/>
            <a:ext cx="777240" cy="502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2000" dirty="0"/>
          </a:p>
        </p:txBody>
      </p:sp>
      <p:sp>
        <p:nvSpPr>
          <p:cNvPr id="44" name="Text 42"/>
          <p:cNvSpPr txBox="1"/>
          <p:nvPr/>
        </p:nvSpPr>
        <p:spPr>
          <a:xfrm>
            <a:off x="10332720" y="6903720"/>
            <a:ext cx="685800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Confianza</a:t>
            </a:r>
            <a:endParaRPr lang="en-US" sz="2000" dirty="0"/>
          </a:p>
        </p:txBody>
      </p:sp>
      <p:sp>
        <p:nvSpPr>
          <p:cNvPr id="45" name="Text 43"/>
          <p:cNvSpPr txBox="1"/>
          <p:nvPr/>
        </p:nvSpPr>
        <p:spPr>
          <a:xfrm>
            <a:off x="10332720" y="7296912"/>
            <a:ext cx="685800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Controles, no teatro de cumplimiento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9326880" y="7882128"/>
            <a:ext cx="7863840" cy="9144"/>
          </a:xfrm>
          <a:prstGeom prst="rect">
            <a:avLst/>
          </a:prstGeom>
          <a:solidFill>
            <a:srgbClr val="D4CFC4"/>
          </a:solidFill>
          <a:ln/>
        </p:spPr>
      </p:sp>
      <p:sp>
        <p:nvSpPr>
          <p:cNvPr id="47" name="Text 45"/>
          <p:cNvSpPr txBox="1"/>
          <p:nvPr/>
        </p:nvSpPr>
        <p:spPr>
          <a:xfrm>
            <a:off x="9326880" y="8092440"/>
            <a:ext cx="777240" cy="502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2000" dirty="0"/>
          </a:p>
        </p:txBody>
      </p:sp>
      <p:sp>
        <p:nvSpPr>
          <p:cNvPr id="48" name="Text 46"/>
          <p:cNvSpPr txBox="1"/>
          <p:nvPr/>
        </p:nvSpPr>
        <p:spPr>
          <a:xfrm>
            <a:off x="10332720" y="8001000"/>
            <a:ext cx="685800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Contratación</a:t>
            </a:r>
            <a:endParaRPr lang="en-US" sz="2000" dirty="0"/>
          </a:p>
        </p:txBody>
      </p:sp>
      <p:sp>
        <p:nvSpPr>
          <p:cNvPr id="49" name="Text 47"/>
          <p:cNvSpPr txBox="1"/>
          <p:nvPr/>
        </p:nvSpPr>
        <p:spPr>
          <a:xfrm>
            <a:off x="10332720" y="8394192"/>
            <a:ext cx="685800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Pocos módulos, dos bundles, una suite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1051560" y="9802368"/>
            <a:ext cx="16184880" cy="9144"/>
          </a:xfrm>
          <a:prstGeom prst="rect">
            <a:avLst/>
          </a:prstGeom>
          <a:solidFill>
            <a:srgbClr val="D4CFC4"/>
          </a:solidFill>
          <a:ln/>
        </p:spPr>
      </p:sp>
      <p:sp>
        <p:nvSpPr>
          <p:cNvPr id="51" name="Text 49"/>
          <p:cNvSpPr txBox="1"/>
          <p:nvPr/>
        </p:nvSpPr>
        <p:spPr>
          <a:xfrm>
            <a:off x="1051560" y="9893808"/>
            <a:ext cx="749808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300" spc="140" kern="0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ALUMNIA360  ·  ERP ESCOLAR CHILENO</a:t>
            </a:r>
            <a:endParaRPr lang="en-US" sz="1300" dirty="0"/>
          </a:p>
        </p:txBody>
      </p:sp>
      <p:sp>
        <p:nvSpPr>
          <p:cNvPr id="52" name="Text 50"/>
          <p:cNvSpPr txBox="1"/>
          <p:nvPr/>
        </p:nvSpPr>
        <p:spPr>
          <a:xfrm>
            <a:off x="9509760" y="9893808"/>
            <a:ext cx="772668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algn="r" indent="0" marL="0">
              <a:buNone/>
            </a:pPr>
            <a:r>
              <a:rPr lang="en-US" sz="1300" spc="140" kern="0" dirty="0">
                <a:solidFill>
                  <a:srgbClr val="6B6F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/ 18  ·  AGENDA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1051560" y="384048"/>
            <a:ext cx="1609344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500" spc="280" kern="0" dirty="0">
                <a:solidFill>
                  <a:srgbClr val="6B6F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 </a:t>
            </a:r>
            <a:pPr indent="0" marL="0">
              <a:buNone/>
            </a:pPr>
            <a:r>
              <a:rPr lang="en-US" sz="1500" spc="28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PROBLEMA</a:t>
            </a:r>
            <a:endParaRPr lang="en-US" sz="1500" dirty="0"/>
          </a:p>
        </p:txBody>
      </p:sp>
      <p:sp>
        <p:nvSpPr>
          <p:cNvPr id="3" name="Text 1"/>
          <p:cNvSpPr txBox="1"/>
          <p:nvPr/>
        </p:nvSpPr>
        <p:spPr>
          <a:xfrm>
            <a:off x="1051560" y="822960"/>
            <a:ext cx="16002000" cy="15544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40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colegio ya opera.</a:t>
            </a:r>
            <a:endParaRPr lang="en-US" sz="4000" dirty="0"/>
          </a:p>
          <a:p>
            <a:pPr indent="0" marL="0">
              <a:buNone/>
            </a:pPr>
            <a:r>
              <a:rPr lang="en-US" sz="40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 que falta es un solo hilo.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1051560" y="2651760"/>
            <a:ext cx="5212080" cy="310896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5" name="Text 3"/>
          <p:cNvSpPr txBox="1"/>
          <p:nvPr/>
        </p:nvSpPr>
        <p:spPr>
          <a:xfrm>
            <a:off x="1325880" y="2907792"/>
            <a:ext cx="4663440" cy="3200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spc="20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600" dirty="0"/>
          </a:p>
        </p:txBody>
      </p:sp>
      <p:sp>
        <p:nvSpPr>
          <p:cNvPr id="6" name="Text 4"/>
          <p:cNvSpPr txBox="1"/>
          <p:nvPr/>
        </p:nvSpPr>
        <p:spPr>
          <a:xfrm>
            <a:off x="1325880" y="3337560"/>
            <a:ext cx="4663440" cy="7772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Cinco sistemas, cinco verdades</a:t>
            </a:r>
            <a:endParaRPr lang="en-US" sz="2200" dirty="0"/>
          </a:p>
        </p:txBody>
      </p:sp>
      <p:sp>
        <p:nvSpPr>
          <p:cNvPr id="7" name="Text 5"/>
          <p:cNvSpPr txBox="1"/>
          <p:nvPr/>
        </p:nvSpPr>
        <p:spPr>
          <a:xfrm>
            <a:off x="1325880" y="4206240"/>
            <a:ext cx="4663440" cy="12801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Matrícula en una planilla, notas en otra, cobranza en un tercero, convivencia en carpetas. Nadie ve la misma historia del alumn@.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6492240" y="2651760"/>
            <a:ext cx="5212080" cy="310896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9" name="Text 7"/>
          <p:cNvSpPr txBox="1"/>
          <p:nvPr/>
        </p:nvSpPr>
        <p:spPr>
          <a:xfrm>
            <a:off x="6766560" y="2907792"/>
            <a:ext cx="4663440" cy="3200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spc="20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600" dirty="0"/>
          </a:p>
        </p:txBody>
      </p:sp>
      <p:sp>
        <p:nvSpPr>
          <p:cNvPr id="10" name="Text 8"/>
          <p:cNvSpPr txBox="1"/>
          <p:nvPr/>
        </p:nvSpPr>
        <p:spPr>
          <a:xfrm>
            <a:off x="6766560" y="3337560"/>
            <a:ext cx="4663440" cy="7772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dirección llega tarde</a:t>
            </a:r>
            <a:endParaRPr lang="en-US" sz="2200" dirty="0"/>
          </a:p>
        </p:txBody>
      </p:sp>
      <p:sp>
        <p:nvSpPr>
          <p:cNvPr id="11" name="Text 9"/>
          <p:cNvSpPr txBox="1"/>
          <p:nvPr/>
        </p:nvSpPr>
        <p:spPr>
          <a:xfrm>
            <a:off x="6766560" y="4206240"/>
            <a:ext cx="4663440" cy="12801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pulso de la semana —asistencia, cobertura OA, mora, protocolos— se arma a mano el domingo en la noche.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11932920" y="2651760"/>
            <a:ext cx="5212080" cy="310896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13" name="Text 11"/>
          <p:cNvSpPr txBox="1"/>
          <p:nvPr/>
        </p:nvSpPr>
        <p:spPr>
          <a:xfrm>
            <a:off x="12207240" y="2907792"/>
            <a:ext cx="4663440" cy="3200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spc="20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600" dirty="0"/>
          </a:p>
        </p:txBody>
      </p:sp>
      <p:sp>
        <p:nvSpPr>
          <p:cNvPr id="14" name="Text 12"/>
          <p:cNvSpPr txBox="1"/>
          <p:nvPr/>
        </p:nvSpPr>
        <p:spPr>
          <a:xfrm>
            <a:off x="12207240" y="3337560"/>
            <a:ext cx="4663440" cy="7772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UTP revisa PDFs, no un lienzo</a:t>
            </a:r>
            <a:endParaRPr lang="en-US" sz="2200" dirty="0"/>
          </a:p>
        </p:txBody>
      </p:sp>
      <p:sp>
        <p:nvSpPr>
          <p:cNvPr id="15" name="Text 13"/>
          <p:cNvSpPr txBox="1"/>
          <p:nvPr/>
        </p:nvSpPr>
        <p:spPr>
          <a:xfrm>
            <a:off x="12207240" y="4206240"/>
            <a:ext cx="4663440" cy="12801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planificación vive en documentos sueltos. No hay versión, no hay conexión al OA oficial, no hay revisión en el mismo lugar.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1051560" y="6035040"/>
            <a:ext cx="5212080" cy="310896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17" name="Text 15"/>
          <p:cNvSpPr txBox="1"/>
          <p:nvPr/>
        </p:nvSpPr>
        <p:spPr>
          <a:xfrm>
            <a:off x="1325880" y="6291072"/>
            <a:ext cx="4663440" cy="3200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spc="20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600" dirty="0"/>
          </a:p>
        </p:txBody>
      </p:sp>
      <p:sp>
        <p:nvSpPr>
          <p:cNvPr id="18" name="Text 16"/>
          <p:cNvSpPr txBox="1"/>
          <p:nvPr/>
        </p:nvSpPr>
        <p:spPr>
          <a:xfrm>
            <a:off x="1325880" y="6720840"/>
            <a:ext cx="4663440" cy="7772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familia queda fuera del circuito</a:t>
            </a:r>
            <a:endParaRPr lang="en-US" sz="2200" dirty="0"/>
          </a:p>
        </p:txBody>
      </p:sp>
      <p:sp>
        <p:nvSpPr>
          <p:cNvPr id="19" name="Text 17"/>
          <p:cNvSpPr txBox="1"/>
          <p:nvPr/>
        </p:nvSpPr>
        <p:spPr>
          <a:xfrm>
            <a:off x="1325880" y="7589520"/>
            <a:ext cx="4663440" cy="12801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apoderado recibe un PDF o un WhatsApp. Consentimientos, retiros y avance no tienen un expediente común.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6492240" y="6035040"/>
            <a:ext cx="5212080" cy="310896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21" name="Text 19"/>
          <p:cNvSpPr txBox="1"/>
          <p:nvPr/>
        </p:nvSpPr>
        <p:spPr>
          <a:xfrm>
            <a:off x="6766560" y="6291072"/>
            <a:ext cx="4663440" cy="3200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spc="20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600" dirty="0"/>
          </a:p>
        </p:txBody>
      </p:sp>
      <p:sp>
        <p:nvSpPr>
          <p:cNvPr id="22" name="Text 20"/>
          <p:cNvSpPr txBox="1"/>
          <p:nvPr/>
        </p:nvSpPr>
        <p:spPr>
          <a:xfrm>
            <a:off x="6766560" y="6720840"/>
            <a:ext cx="4663440" cy="7772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 legal se compra como extra</a:t>
            </a:r>
            <a:endParaRPr lang="en-US" sz="2200" dirty="0"/>
          </a:p>
        </p:txBody>
      </p:sp>
      <p:sp>
        <p:nvSpPr>
          <p:cNvPr id="23" name="Text 21"/>
          <p:cNvSpPr txBox="1"/>
          <p:nvPr/>
        </p:nvSpPr>
        <p:spPr>
          <a:xfrm>
            <a:off x="6766560" y="7589520"/>
            <a:ext cx="4663440" cy="12801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Convivencia, denuncias y privacidad no pueden ser un módulo de lujo. Son deber del colegio, no un upsell.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11932920" y="6035040"/>
            <a:ext cx="5212080" cy="310896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25" name="Text 23"/>
          <p:cNvSpPr txBox="1"/>
          <p:nvPr/>
        </p:nvSpPr>
        <p:spPr>
          <a:xfrm>
            <a:off x="12207240" y="6291072"/>
            <a:ext cx="4663440" cy="3200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spc="20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1600" dirty="0"/>
          </a:p>
        </p:txBody>
      </p:sp>
      <p:sp>
        <p:nvSpPr>
          <p:cNvPr id="26" name="Text 24"/>
          <p:cNvSpPr txBox="1"/>
          <p:nvPr/>
        </p:nvSpPr>
        <p:spPr>
          <a:xfrm>
            <a:off x="12207240" y="6720840"/>
            <a:ext cx="4663440" cy="7772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ERP genérico no habla chileno</a:t>
            </a:r>
            <a:endParaRPr lang="en-US" sz="2200" dirty="0"/>
          </a:p>
        </p:txBody>
      </p:sp>
      <p:sp>
        <p:nvSpPr>
          <p:cNvPr id="27" name="Text 25"/>
          <p:cNvSpPr txBox="1"/>
          <p:nvPr/>
        </p:nvSpPr>
        <p:spPr>
          <a:xfrm>
            <a:off x="12207240" y="7589520"/>
            <a:ext cx="4663440" cy="12801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RBD, OA, SAE, SIGE, SEP/PIE/FAEP, Decreto 67, Ley 20.536. Un SaaS importado traduce mal esa jornada.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1051560" y="9802368"/>
            <a:ext cx="16184880" cy="9144"/>
          </a:xfrm>
          <a:prstGeom prst="rect">
            <a:avLst/>
          </a:prstGeom>
          <a:solidFill>
            <a:srgbClr val="D4CFC4"/>
          </a:solidFill>
          <a:ln/>
        </p:spPr>
      </p:sp>
      <p:sp>
        <p:nvSpPr>
          <p:cNvPr id="29" name="Text 27"/>
          <p:cNvSpPr txBox="1"/>
          <p:nvPr/>
        </p:nvSpPr>
        <p:spPr>
          <a:xfrm>
            <a:off x="1051560" y="9893808"/>
            <a:ext cx="749808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300" spc="140" kern="0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ALUMNIA360  ·  ERP ESCOLAR CHILENO</a:t>
            </a:r>
            <a:endParaRPr lang="en-US" sz="1300" dirty="0"/>
          </a:p>
        </p:txBody>
      </p:sp>
      <p:sp>
        <p:nvSpPr>
          <p:cNvPr id="30" name="Text 28"/>
          <p:cNvSpPr txBox="1"/>
          <p:nvPr/>
        </p:nvSpPr>
        <p:spPr>
          <a:xfrm>
            <a:off x="9509760" y="9893808"/>
            <a:ext cx="772668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algn="r" indent="0" marL="0">
              <a:buNone/>
            </a:pPr>
            <a:r>
              <a:rPr lang="en-US" sz="1300" spc="140" kern="0" dirty="0">
                <a:solidFill>
                  <a:srgbClr val="6B6F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/ 18  ·  FRAGMENTACIÓN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1051560" y="384048"/>
            <a:ext cx="1609344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500" spc="280" kern="0" dirty="0">
                <a:solidFill>
                  <a:srgbClr val="6B6F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 </a:t>
            </a:r>
            <a:pPr indent="0" marL="0">
              <a:buNone/>
            </a:pPr>
            <a:r>
              <a:rPr lang="en-US" sz="1500" spc="28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TESIS</a:t>
            </a:r>
            <a:endParaRPr lang="en-US" sz="1500" dirty="0"/>
          </a:p>
        </p:txBody>
      </p:sp>
      <p:sp>
        <p:nvSpPr>
          <p:cNvPr id="3" name="Text 1"/>
          <p:cNvSpPr txBox="1"/>
          <p:nvPr/>
        </p:nvSpPr>
        <p:spPr>
          <a:xfrm>
            <a:off x="1051560" y="822960"/>
            <a:ext cx="16002000" cy="15544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40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 ERP escolar.</a:t>
            </a:r>
            <a:endParaRPr lang="en-US" sz="4000" dirty="0"/>
          </a:p>
          <a:p>
            <a:pPr indent="0" marL="0">
              <a:buNone/>
            </a:pPr>
            <a:r>
              <a:rPr lang="en-US" sz="40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un mosaico de apps.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1051560" y="2743200"/>
            <a:ext cx="3977640" cy="635508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5" name="Text 3"/>
          <p:cNvSpPr txBox="1"/>
          <p:nvPr/>
        </p:nvSpPr>
        <p:spPr>
          <a:xfrm>
            <a:off x="1325880" y="3017520"/>
            <a:ext cx="3429000" cy="3200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spc="22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ALUMNO 360</a:t>
            </a:r>
            <a:endParaRPr lang="en-US" sz="1400" dirty="0"/>
          </a:p>
        </p:txBody>
      </p:sp>
      <p:sp>
        <p:nvSpPr>
          <p:cNvPr id="6" name="Text 4"/>
          <p:cNvSpPr txBox="1"/>
          <p:nvPr/>
        </p:nvSpPr>
        <p:spPr>
          <a:xfrm>
            <a:off x="1325880" y="3520440"/>
            <a:ext cx="3429000" cy="14630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expediente es el centro</a:t>
            </a:r>
            <a:endParaRPr lang="en-US" sz="2400" dirty="0"/>
          </a:p>
        </p:txBody>
      </p:sp>
      <p:sp>
        <p:nvSpPr>
          <p:cNvPr id="7" name="Text 5"/>
          <p:cNvSpPr txBox="1"/>
          <p:nvPr/>
        </p:nvSpPr>
        <p:spPr>
          <a:xfrm>
            <a:off x="1325880" y="5212080"/>
            <a:ext cx="3429000" cy="3383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Académico, asistencia, convivencia, familia, biblioteca y finanzas convergen en una ficha. Cada rol ve solo lo suyo.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212080" y="2743200"/>
            <a:ext cx="3977640" cy="635508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9" name="Text 7"/>
          <p:cNvSpPr txBox="1"/>
          <p:nvPr/>
        </p:nvSpPr>
        <p:spPr>
          <a:xfrm>
            <a:off x="5486400" y="3017520"/>
            <a:ext cx="3429000" cy="3200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spc="22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 SITIO</a:t>
            </a:r>
            <a:endParaRPr lang="en-US" sz="1400" dirty="0"/>
          </a:p>
        </p:txBody>
      </p:sp>
      <p:sp>
        <p:nvSpPr>
          <p:cNvPr id="10" name="Text 8"/>
          <p:cNvSpPr txBox="1"/>
          <p:nvPr/>
        </p:nvSpPr>
        <p:spPr>
          <a:xfrm>
            <a:off x="5486400" y="3520440"/>
            <a:ext cx="3429000" cy="14630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Misma jornada, distintos perfiles</a:t>
            </a:r>
            <a:endParaRPr lang="en-US" sz="2400" dirty="0"/>
          </a:p>
        </p:txBody>
      </p:sp>
      <p:sp>
        <p:nvSpPr>
          <p:cNvPr id="11" name="Text 9"/>
          <p:cNvSpPr txBox="1"/>
          <p:nvPr/>
        </p:nvSpPr>
        <p:spPr>
          <a:xfrm>
            <a:off x="5486400" y="5212080"/>
            <a:ext cx="3429000" cy="3383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Dirección, UTP, docente, apoderado y administración trabajan sobre el mismo colegio, no sobre copias.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9372600" y="2743200"/>
            <a:ext cx="3977640" cy="6355080"/>
          </a:xfrm>
          <a:prstGeom prst="rect">
            <a:avLst/>
          </a:prstGeom>
          <a:solidFill>
            <a:srgbClr val="1F2558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13" name="Text 11"/>
          <p:cNvSpPr txBox="1"/>
          <p:nvPr/>
        </p:nvSpPr>
        <p:spPr>
          <a:xfrm>
            <a:off x="9646920" y="3017520"/>
            <a:ext cx="3429000" cy="3200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spc="220" kern="0" dirty="0">
                <a:solidFill>
                  <a:srgbClr val="F2A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MODULAR</a:t>
            </a:r>
            <a:endParaRPr lang="en-US" sz="1400" dirty="0"/>
          </a:p>
        </p:txBody>
      </p:sp>
      <p:sp>
        <p:nvSpPr>
          <p:cNvPr id="14" name="Text 12"/>
          <p:cNvSpPr txBox="1"/>
          <p:nvPr/>
        </p:nvSpPr>
        <p:spPr>
          <a:xfrm>
            <a:off x="9646920" y="3520440"/>
            <a:ext cx="3429000" cy="14630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 enciende lo que se contrata</a:t>
            </a:r>
            <a:endParaRPr lang="en-US" sz="2400" dirty="0"/>
          </a:p>
        </p:txBody>
      </p:sp>
      <p:sp>
        <p:nvSpPr>
          <p:cNvPr id="15" name="Text 13"/>
          <p:cNvSpPr txBox="1"/>
          <p:nvPr/>
        </p:nvSpPr>
        <p:spPr>
          <a:xfrm>
            <a:off x="9646920" y="5212080"/>
            <a:ext cx="3429000" cy="3383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BCC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CORE opera el colegio. Finanzas, ERP, RR.HH., subvención e inteligencia se suman por comprador.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13533120" y="2743200"/>
            <a:ext cx="3977640" cy="635508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17" name="Text 15"/>
          <p:cNvSpPr txBox="1"/>
          <p:nvPr/>
        </p:nvSpPr>
        <p:spPr>
          <a:xfrm>
            <a:off x="13807440" y="3017520"/>
            <a:ext cx="3429000" cy="3200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spc="22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CHILENO</a:t>
            </a:r>
            <a:endParaRPr lang="en-US" sz="1400" dirty="0"/>
          </a:p>
        </p:txBody>
      </p:sp>
      <p:sp>
        <p:nvSpPr>
          <p:cNvPr id="18" name="Text 16"/>
          <p:cNvSpPr txBox="1"/>
          <p:nvPr/>
        </p:nvSpPr>
        <p:spPr>
          <a:xfrm>
            <a:off x="13807440" y="3520440"/>
            <a:ext cx="3429000" cy="14630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Hecho para la normativa local</a:t>
            </a:r>
            <a:endParaRPr lang="en-US" sz="2400" dirty="0"/>
          </a:p>
        </p:txBody>
      </p:sp>
      <p:sp>
        <p:nvSpPr>
          <p:cNvPr id="19" name="Text 17"/>
          <p:cNvSpPr txBox="1"/>
          <p:nvPr/>
        </p:nvSpPr>
        <p:spPr>
          <a:xfrm>
            <a:off x="13807440" y="5212080"/>
            <a:ext cx="3429000" cy="3383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OA MINEDUC, Decreto 67, Ley 20.536, dimensión por fondo SEP/PIE/FAEP. Datos alojados en Chile.</a:t>
            </a:r>
            <a:endParaRPr lang="en-US" sz="1700" dirty="0"/>
          </a:p>
        </p:txBody>
      </p:sp>
      <p:sp>
        <p:nvSpPr>
          <p:cNvPr id="20" name="Shape 18"/>
          <p:cNvSpPr/>
          <p:nvPr/>
        </p:nvSpPr>
        <p:spPr>
          <a:xfrm>
            <a:off x="1051560" y="9802368"/>
            <a:ext cx="16184880" cy="9144"/>
          </a:xfrm>
          <a:prstGeom prst="rect">
            <a:avLst/>
          </a:prstGeom>
          <a:solidFill>
            <a:srgbClr val="D4CFC4"/>
          </a:solidFill>
          <a:ln/>
        </p:spPr>
      </p:sp>
      <p:sp>
        <p:nvSpPr>
          <p:cNvPr id="21" name="Text 19"/>
          <p:cNvSpPr txBox="1"/>
          <p:nvPr/>
        </p:nvSpPr>
        <p:spPr>
          <a:xfrm>
            <a:off x="1051560" y="9893808"/>
            <a:ext cx="749808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300" spc="140" kern="0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ALUMNIA360  ·  ERP ESCOLAR CHILENO</a:t>
            </a:r>
            <a:endParaRPr lang="en-US" sz="1300" dirty="0"/>
          </a:p>
        </p:txBody>
      </p:sp>
      <p:sp>
        <p:nvSpPr>
          <p:cNvPr id="22" name="Text 20"/>
          <p:cNvSpPr txBox="1"/>
          <p:nvPr/>
        </p:nvSpPr>
        <p:spPr>
          <a:xfrm>
            <a:off x="9509760" y="9893808"/>
            <a:ext cx="772668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algn="r" indent="0" marL="0">
              <a:buNone/>
            </a:pPr>
            <a:r>
              <a:rPr lang="en-US" sz="1300" spc="140" kern="0" dirty="0">
                <a:solidFill>
                  <a:srgbClr val="6B6F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/ 18  ·  TESIS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1051560" y="384048"/>
            <a:ext cx="1609344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500" spc="280" kern="0" dirty="0">
                <a:solidFill>
                  <a:srgbClr val="6B6F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 </a:t>
            </a:r>
            <a:pPr indent="0" marL="0">
              <a:buNone/>
            </a:pPr>
            <a:r>
              <a:rPr lang="en-US" sz="1500" spc="28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ARQUITECTURA MODULAR</a:t>
            </a:r>
            <a:endParaRPr lang="en-US" sz="1500" dirty="0"/>
          </a:p>
        </p:txBody>
      </p:sp>
      <p:sp>
        <p:nvSpPr>
          <p:cNvPr id="3" name="Text 1"/>
          <p:cNvSpPr txBox="1"/>
          <p:nvPr/>
        </p:nvSpPr>
        <p:spPr>
          <a:xfrm>
            <a:off x="1051560" y="804672"/>
            <a:ext cx="16093440" cy="640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36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CORE siempre. Módulos por comprador.</a:t>
            </a:r>
            <a:endParaRPr lang="en-US" sz="3600" dirty="0"/>
          </a:p>
        </p:txBody>
      </p:sp>
      <p:sp>
        <p:nvSpPr>
          <p:cNvPr id="4" name="Text 2"/>
          <p:cNvSpPr txBox="1"/>
          <p:nvPr/>
        </p:nvSpPr>
        <p:spPr>
          <a:xfrm>
            <a:off x="1051560" y="1481328"/>
            <a:ext cx="16093440" cy="457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 legalmente obligatorio no se cobra aparte. Se cobra profundidad operativa: cobranza, contabilidad, remuneraciones, subvención e inteligencia.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1051560" y="2103120"/>
            <a:ext cx="16184880" cy="2331720"/>
          </a:xfrm>
          <a:prstGeom prst="rect">
            <a:avLst/>
          </a:prstGeom>
          <a:solidFill>
            <a:srgbClr val="1F2558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6" name="Text 4"/>
          <p:cNvSpPr txBox="1"/>
          <p:nvPr/>
        </p:nvSpPr>
        <p:spPr>
          <a:xfrm>
            <a:off x="1325880" y="2267712"/>
            <a:ext cx="914400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spc="240" kern="0" dirty="0">
                <a:solidFill>
                  <a:srgbClr val="F2A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CORE  ·  ALUMNIA360 ESCOLAR</a:t>
            </a:r>
            <a:endParaRPr lang="en-US" sz="1400" dirty="0"/>
          </a:p>
        </p:txBody>
      </p:sp>
      <p:sp>
        <p:nvSpPr>
          <p:cNvPr id="7" name="Text 5"/>
          <p:cNvSpPr txBox="1"/>
          <p:nvPr/>
        </p:nvSpPr>
        <p:spPr>
          <a:xfrm>
            <a:off x="1325880" y="2578608"/>
            <a:ext cx="9144000" cy="34747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colegio funciona desde el día uno.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1325880" y="3063240"/>
            <a:ext cx="2926080" cy="420624"/>
          </a:xfrm>
          <a:prstGeom prst="rect">
            <a:avLst/>
          </a:prstGeom>
          <a:solidFill>
            <a:srgbClr val="2A3170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1435608" y="3136392"/>
            <a:ext cx="2706624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Alumno 360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434840" y="3063240"/>
            <a:ext cx="2926080" cy="420624"/>
          </a:xfrm>
          <a:prstGeom prst="rect">
            <a:avLst/>
          </a:prstGeom>
          <a:solidFill>
            <a:srgbClr val="2A3170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4544568" y="3136392"/>
            <a:ext cx="2706624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Planificador de admisión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7543800" y="3063240"/>
            <a:ext cx="2926080" cy="420624"/>
          </a:xfrm>
          <a:prstGeom prst="rect">
            <a:avLst/>
          </a:prstGeom>
          <a:solidFill>
            <a:srgbClr val="2A3170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7653528" y="3136392"/>
            <a:ext cx="2706624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Pizarra 2.0 y OA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10652760" y="3063240"/>
            <a:ext cx="2926080" cy="420624"/>
          </a:xfrm>
          <a:prstGeom prst="rect">
            <a:avLst/>
          </a:prstGeom>
          <a:solidFill>
            <a:srgbClr val="2A3170"/>
          </a:solidFill>
          <a:ln/>
        </p:spPr>
      </p:sp>
      <p:sp>
        <p:nvSpPr>
          <p:cNvPr id="15" name="Text 13"/>
          <p:cNvSpPr txBox="1"/>
          <p:nvPr/>
        </p:nvSpPr>
        <p:spPr>
          <a:xfrm>
            <a:off x="10762488" y="3136392"/>
            <a:ext cx="2706624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Asistencia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13761720" y="3063240"/>
            <a:ext cx="2926080" cy="420624"/>
          </a:xfrm>
          <a:prstGeom prst="rect">
            <a:avLst/>
          </a:prstGeom>
          <a:solidFill>
            <a:srgbClr val="2A3170"/>
          </a:solidFill>
          <a:ln/>
        </p:spPr>
      </p:sp>
      <p:sp>
        <p:nvSpPr>
          <p:cNvPr id="17" name="Text 15"/>
          <p:cNvSpPr txBox="1"/>
          <p:nvPr/>
        </p:nvSpPr>
        <p:spPr>
          <a:xfrm>
            <a:off x="13871448" y="3136392"/>
            <a:ext cx="2706624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Familia y consentimientos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1325880" y="3593592"/>
            <a:ext cx="2926080" cy="420624"/>
          </a:xfrm>
          <a:prstGeom prst="rect">
            <a:avLst/>
          </a:prstGeom>
          <a:solidFill>
            <a:srgbClr val="2A3170"/>
          </a:solidFill>
          <a:ln/>
        </p:spPr>
      </p:sp>
      <p:sp>
        <p:nvSpPr>
          <p:cNvPr id="19" name="Text 17"/>
          <p:cNvSpPr txBox="1"/>
          <p:nvPr/>
        </p:nvSpPr>
        <p:spPr>
          <a:xfrm>
            <a:off x="1435608" y="3666744"/>
            <a:ext cx="2706624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Convivencia · Ley 20.536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4434840" y="3593592"/>
            <a:ext cx="2926080" cy="420624"/>
          </a:xfrm>
          <a:prstGeom prst="rect">
            <a:avLst/>
          </a:prstGeom>
          <a:solidFill>
            <a:srgbClr val="2A3170"/>
          </a:solidFill>
          <a:ln/>
        </p:spPr>
      </p:sp>
      <p:sp>
        <p:nvSpPr>
          <p:cNvPr id="21" name="Text 19"/>
          <p:cNvSpPr txBox="1"/>
          <p:nvPr/>
        </p:nvSpPr>
        <p:spPr>
          <a:xfrm>
            <a:off x="4544568" y="3666744"/>
            <a:ext cx="2706624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Privacidad y auditoría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7543800" y="3593592"/>
            <a:ext cx="2926080" cy="420624"/>
          </a:xfrm>
          <a:prstGeom prst="rect">
            <a:avLst/>
          </a:prstGeom>
          <a:solidFill>
            <a:srgbClr val="2A3170"/>
          </a:solidFill>
          <a:ln/>
        </p:spPr>
      </p:sp>
      <p:sp>
        <p:nvSpPr>
          <p:cNvPr id="23" name="Text 21"/>
          <p:cNvSpPr txBox="1"/>
          <p:nvPr/>
        </p:nvSpPr>
        <p:spPr>
          <a:xfrm>
            <a:off x="7653528" y="3666744"/>
            <a:ext cx="2706624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Biblioteca CRA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10652760" y="3593592"/>
            <a:ext cx="2926080" cy="420624"/>
          </a:xfrm>
          <a:prstGeom prst="rect">
            <a:avLst/>
          </a:prstGeom>
          <a:solidFill>
            <a:srgbClr val="2A3170"/>
          </a:solidFill>
          <a:ln/>
        </p:spPr>
      </p:sp>
      <p:sp>
        <p:nvSpPr>
          <p:cNvPr id="25" name="Text 23"/>
          <p:cNvSpPr txBox="1"/>
          <p:nvPr/>
        </p:nvSpPr>
        <p:spPr>
          <a:xfrm>
            <a:off x="10762488" y="3666744"/>
            <a:ext cx="2706624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Consulta normativa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1051560" y="4663440"/>
            <a:ext cx="3127248" cy="443484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27" name="Text 25"/>
          <p:cNvSpPr txBox="1"/>
          <p:nvPr/>
        </p:nvSpPr>
        <p:spPr>
          <a:xfrm>
            <a:off x="1252728" y="4828032"/>
            <a:ext cx="274320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M1</a:t>
            </a:r>
            <a:endParaRPr lang="en-US" sz="1400" dirty="0"/>
          </a:p>
        </p:txBody>
      </p:sp>
      <p:sp>
        <p:nvSpPr>
          <p:cNvPr id="28" name="Text 26"/>
          <p:cNvSpPr txBox="1"/>
          <p:nvPr/>
        </p:nvSpPr>
        <p:spPr>
          <a:xfrm>
            <a:off x="1252728" y="5166360"/>
            <a:ext cx="2743200" cy="10515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Finanzas y cobranza</a:t>
            </a:r>
            <a:endParaRPr lang="en-US" sz="2000" dirty="0"/>
          </a:p>
        </p:txBody>
      </p:sp>
      <p:sp>
        <p:nvSpPr>
          <p:cNvPr id="29" name="Text 27"/>
          <p:cNvSpPr txBox="1"/>
          <p:nvPr/>
        </p:nvSpPr>
        <p:spPr>
          <a:xfrm>
            <a:off x="1252728" y="6309360"/>
            <a:ext cx="274320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200" spc="160" kern="0" dirty="0">
                <a:solidFill>
                  <a:srgbClr val="6B6F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ADMINISTRACIÓN</a:t>
            </a:r>
            <a:endParaRPr lang="en-US" sz="1200" dirty="0"/>
          </a:p>
        </p:txBody>
      </p:sp>
      <p:sp>
        <p:nvSpPr>
          <p:cNvPr id="30" name="Text 28"/>
          <p:cNvSpPr txBox="1"/>
          <p:nvPr/>
        </p:nvSpPr>
        <p:spPr>
          <a:xfrm>
            <a:off x="1252728" y="6675120"/>
            <a:ext cx="2743200" cy="20116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Aranceles, becas, convenios, mora y estados de cuenta.</a:t>
            </a:r>
            <a:endParaRPr lang="en-US" sz="1500" dirty="0"/>
          </a:p>
        </p:txBody>
      </p:sp>
      <p:sp>
        <p:nvSpPr>
          <p:cNvPr id="31" name="Shape 29"/>
          <p:cNvSpPr/>
          <p:nvPr/>
        </p:nvSpPr>
        <p:spPr>
          <a:xfrm>
            <a:off x="4325112" y="4663440"/>
            <a:ext cx="3127248" cy="443484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32" name="Text 30"/>
          <p:cNvSpPr txBox="1"/>
          <p:nvPr/>
        </p:nvSpPr>
        <p:spPr>
          <a:xfrm>
            <a:off x="4526280" y="4828032"/>
            <a:ext cx="274320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M2</a:t>
            </a:r>
            <a:endParaRPr lang="en-US" sz="1400" dirty="0"/>
          </a:p>
        </p:txBody>
      </p:sp>
      <p:sp>
        <p:nvSpPr>
          <p:cNvPr id="33" name="Text 31"/>
          <p:cNvSpPr txBox="1"/>
          <p:nvPr/>
        </p:nvSpPr>
        <p:spPr>
          <a:xfrm>
            <a:off x="4526280" y="5166360"/>
            <a:ext cx="2743200" cy="10515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ERP contable</a:t>
            </a:r>
            <a:endParaRPr lang="en-US" sz="2000" dirty="0"/>
          </a:p>
        </p:txBody>
      </p:sp>
      <p:sp>
        <p:nvSpPr>
          <p:cNvPr id="34" name="Text 32"/>
          <p:cNvSpPr txBox="1"/>
          <p:nvPr/>
        </p:nvSpPr>
        <p:spPr>
          <a:xfrm>
            <a:off x="4526280" y="6309360"/>
            <a:ext cx="274320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200" spc="160" kern="0" dirty="0">
                <a:solidFill>
                  <a:srgbClr val="6B6F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SOSTENEDOR / CONTADOR</a:t>
            </a:r>
            <a:endParaRPr lang="en-US" sz="1200" dirty="0"/>
          </a:p>
        </p:txBody>
      </p:sp>
      <p:sp>
        <p:nvSpPr>
          <p:cNvPr id="35" name="Text 33"/>
          <p:cNvSpPr txBox="1"/>
          <p:nvPr/>
        </p:nvSpPr>
        <p:spPr>
          <a:xfrm>
            <a:off x="4526280" y="6675120"/>
            <a:ext cx="2743200" cy="20116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Compras, inventario, tesorería y dimensión por fondo.</a:t>
            </a:r>
            <a:endParaRPr lang="en-US" sz="1500" dirty="0"/>
          </a:p>
        </p:txBody>
      </p:sp>
      <p:sp>
        <p:nvSpPr>
          <p:cNvPr id="36" name="Shape 34"/>
          <p:cNvSpPr/>
          <p:nvPr/>
        </p:nvSpPr>
        <p:spPr>
          <a:xfrm>
            <a:off x="7598664" y="4663440"/>
            <a:ext cx="3127248" cy="443484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37" name="Text 35"/>
          <p:cNvSpPr txBox="1"/>
          <p:nvPr/>
        </p:nvSpPr>
        <p:spPr>
          <a:xfrm>
            <a:off x="7799832" y="4828032"/>
            <a:ext cx="274320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M3</a:t>
            </a:r>
            <a:endParaRPr lang="en-US" sz="1400" dirty="0"/>
          </a:p>
        </p:txBody>
      </p:sp>
      <p:sp>
        <p:nvSpPr>
          <p:cNvPr id="38" name="Text 36"/>
          <p:cNvSpPr txBox="1"/>
          <p:nvPr/>
        </p:nvSpPr>
        <p:spPr>
          <a:xfrm>
            <a:off x="7799832" y="5166360"/>
            <a:ext cx="2743200" cy="10515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RR.HH. y remuneraciones</a:t>
            </a:r>
            <a:endParaRPr lang="en-US" sz="2000" dirty="0"/>
          </a:p>
        </p:txBody>
      </p:sp>
      <p:sp>
        <p:nvSpPr>
          <p:cNvPr id="39" name="Text 37"/>
          <p:cNvSpPr txBox="1"/>
          <p:nvPr/>
        </p:nvSpPr>
        <p:spPr>
          <a:xfrm>
            <a:off x="7799832" y="6309360"/>
            <a:ext cx="274320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200" spc="160" kern="0" dirty="0">
                <a:solidFill>
                  <a:srgbClr val="6B6F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PERSONAS</a:t>
            </a:r>
            <a:endParaRPr lang="en-US" sz="1200" dirty="0"/>
          </a:p>
        </p:txBody>
      </p:sp>
      <p:sp>
        <p:nvSpPr>
          <p:cNvPr id="40" name="Text 38"/>
          <p:cNvSpPr txBox="1"/>
          <p:nvPr/>
        </p:nvSpPr>
        <p:spPr>
          <a:xfrm>
            <a:off x="7799832" y="6675120"/>
            <a:ext cx="2743200" cy="20116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Contratos, liquidaciones. PREVIRED/LRE como borradores.</a:t>
            </a:r>
            <a:endParaRPr lang="en-US" sz="1500" dirty="0"/>
          </a:p>
        </p:txBody>
      </p:sp>
      <p:sp>
        <p:nvSpPr>
          <p:cNvPr id="41" name="Shape 39"/>
          <p:cNvSpPr/>
          <p:nvPr/>
        </p:nvSpPr>
        <p:spPr>
          <a:xfrm>
            <a:off x="10872216" y="4663440"/>
            <a:ext cx="3127248" cy="443484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42" name="Text 40"/>
          <p:cNvSpPr txBox="1"/>
          <p:nvPr/>
        </p:nvSpPr>
        <p:spPr>
          <a:xfrm>
            <a:off x="11073384" y="4828032"/>
            <a:ext cx="274320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M4</a:t>
            </a:r>
            <a:endParaRPr lang="en-US" sz="1400" dirty="0"/>
          </a:p>
        </p:txBody>
      </p:sp>
      <p:sp>
        <p:nvSpPr>
          <p:cNvPr id="43" name="Text 41"/>
          <p:cNvSpPr txBox="1"/>
          <p:nvPr/>
        </p:nvSpPr>
        <p:spPr>
          <a:xfrm>
            <a:off x="11073384" y="5166360"/>
            <a:ext cx="2743200" cy="10515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Subvención y rendición</a:t>
            </a:r>
            <a:endParaRPr lang="en-US" sz="2000" dirty="0"/>
          </a:p>
        </p:txBody>
      </p:sp>
      <p:sp>
        <p:nvSpPr>
          <p:cNvPr id="44" name="Text 42"/>
          <p:cNvSpPr txBox="1"/>
          <p:nvPr/>
        </p:nvSpPr>
        <p:spPr>
          <a:xfrm>
            <a:off x="11073384" y="6309360"/>
            <a:ext cx="274320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200" spc="160" kern="0" dirty="0">
                <a:solidFill>
                  <a:srgbClr val="6B6F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SOSTENEDOR</a:t>
            </a:r>
            <a:endParaRPr lang="en-US" sz="1200" dirty="0"/>
          </a:p>
        </p:txBody>
      </p:sp>
      <p:sp>
        <p:nvSpPr>
          <p:cNvPr id="45" name="Text 43"/>
          <p:cNvSpPr txBox="1"/>
          <p:nvPr/>
        </p:nvSpPr>
        <p:spPr>
          <a:xfrm>
            <a:off x="11073384" y="6675120"/>
            <a:ext cx="2743200" cy="20116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Asistencia declarable, SEP/PIE y apoyo a rendición.</a:t>
            </a:r>
            <a:endParaRPr lang="en-US" sz="1500" dirty="0"/>
          </a:p>
        </p:txBody>
      </p:sp>
      <p:sp>
        <p:nvSpPr>
          <p:cNvPr id="46" name="Shape 44"/>
          <p:cNvSpPr/>
          <p:nvPr/>
        </p:nvSpPr>
        <p:spPr>
          <a:xfrm>
            <a:off x="14145768" y="4663440"/>
            <a:ext cx="3127248" cy="443484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47" name="Text 45"/>
          <p:cNvSpPr txBox="1"/>
          <p:nvPr/>
        </p:nvSpPr>
        <p:spPr>
          <a:xfrm>
            <a:off x="14346936" y="4828032"/>
            <a:ext cx="274320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M5</a:t>
            </a:r>
            <a:endParaRPr lang="en-US" sz="1400" dirty="0"/>
          </a:p>
        </p:txBody>
      </p:sp>
      <p:sp>
        <p:nvSpPr>
          <p:cNvPr id="48" name="Text 46"/>
          <p:cNvSpPr txBox="1"/>
          <p:nvPr/>
        </p:nvSpPr>
        <p:spPr>
          <a:xfrm>
            <a:off x="14346936" y="5166360"/>
            <a:ext cx="2743200" cy="10515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0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Inteligencia institucional</a:t>
            </a:r>
            <a:endParaRPr lang="en-US" sz="2000" dirty="0"/>
          </a:p>
        </p:txBody>
      </p:sp>
      <p:sp>
        <p:nvSpPr>
          <p:cNvPr id="49" name="Text 47"/>
          <p:cNvSpPr txBox="1"/>
          <p:nvPr/>
        </p:nvSpPr>
        <p:spPr>
          <a:xfrm>
            <a:off x="14346936" y="6309360"/>
            <a:ext cx="274320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200" spc="160" kern="0" dirty="0">
                <a:solidFill>
                  <a:srgbClr val="6B6F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DIRECCIÓN</a:t>
            </a:r>
            <a:endParaRPr lang="en-US" sz="1200" dirty="0"/>
          </a:p>
        </p:txBody>
      </p:sp>
      <p:sp>
        <p:nvSpPr>
          <p:cNvPr id="50" name="Text 48"/>
          <p:cNvSpPr txBox="1"/>
          <p:nvPr/>
        </p:nvSpPr>
        <p:spPr>
          <a:xfrm>
            <a:off x="14346936" y="6675120"/>
            <a:ext cx="2743200" cy="20116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Pulso por rol, drill-down y centro de reportes.</a:t>
            </a:r>
            <a:endParaRPr lang="en-US" sz="1500" dirty="0"/>
          </a:p>
        </p:txBody>
      </p:sp>
      <p:sp>
        <p:nvSpPr>
          <p:cNvPr id="51" name="Shape 49"/>
          <p:cNvSpPr/>
          <p:nvPr/>
        </p:nvSpPr>
        <p:spPr>
          <a:xfrm>
            <a:off x="1051560" y="9802368"/>
            <a:ext cx="16184880" cy="9144"/>
          </a:xfrm>
          <a:prstGeom prst="rect">
            <a:avLst/>
          </a:prstGeom>
          <a:solidFill>
            <a:srgbClr val="D4CFC4"/>
          </a:solidFill>
          <a:ln/>
        </p:spPr>
      </p:sp>
      <p:sp>
        <p:nvSpPr>
          <p:cNvPr id="52" name="Text 50"/>
          <p:cNvSpPr txBox="1"/>
          <p:nvPr/>
        </p:nvSpPr>
        <p:spPr>
          <a:xfrm>
            <a:off x="1051560" y="9893808"/>
            <a:ext cx="749808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300" spc="140" kern="0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ALUMNIA360  ·  ERP ESCOLAR CHILENO</a:t>
            </a:r>
            <a:endParaRPr lang="en-US" sz="1300" dirty="0"/>
          </a:p>
        </p:txBody>
      </p:sp>
      <p:sp>
        <p:nvSpPr>
          <p:cNvPr id="53" name="Text 51"/>
          <p:cNvSpPr txBox="1"/>
          <p:nvPr/>
        </p:nvSpPr>
        <p:spPr>
          <a:xfrm>
            <a:off x="9509760" y="9893808"/>
            <a:ext cx="772668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algn="r" indent="0" marL="0">
              <a:buNone/>
            </a:pPr>
            <a:r>
              <a:rPr lang="en-US" sz="1300" spc="140" kern="0" dirty="0">
                <a:solidFill>
                  <a:srgbClr val="6B6F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18  ·  MÓDULOS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1051560" y="384048"/>
            <a:ext cx="1609344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500" spc="280" kern="0" dirty="0">
                <a:solidFill>
                  <a:srgbClr val="6B6F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 </a:t>
            </a:r>
            <a:pPr indent="0" marL="0">
              <a:buNone/>
            </a:pPr>
            <a:r>
              <a:rPr lang="en-US" sz="1500" spc="28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CORE</a:t>
            </a:r>
            <a:endParaRPr lang="en-US" sz="1500" dirty="0"/>
          </a:p>
        </p:txBody>
      </p:sp>
      <p:sp>
        <p:nvSpPr>
          <p:cNvPr id="3" name="Text 1"/>
          <p:cNvSpPr txBox="1"/>
          <p:nvPr/>
        </p:nvSpPr>
        <p:spPr>
          <a:xfrm>
            <a:off x="1051560" y="804672"/>
            <a:ext cx="16093440" cy="1417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Todo colegio necesita esto.</a:t>
            </a:r>
            <a:endParaRPr lang="en-US" sz="3400" dirty="0"/>
          </a:p>
          <a:p>
            <a:pPr indent="0" marL="0">
              <a:buNone/>
            </a:pPr>
            <a:r>
              <a:rPr lang="en-US" sz="34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Ninguno debería pagarlo como extra.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1051560" y="2423160"/>
            <a:ext cx="16184880" cy="9144"/>
          </a:xfrm>
          <a:prstGeom prst="rect">
            <a:avLst/>
          </a:prstGeom>
          <a:solidFill>
            <a:srgbClr val="D4CFC4"/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1051560" y="2587752"/>
            <a:ext cx="512064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9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Alumno 360</a:t>
            </a:r>
            <a:endParaRPr lang="en-US" sz="1900" dirty="0"/>
          </a:p>
        </p:txBody>
      </p:sp>
      <p:sp>
        <p:nvSpPr>
          <p:cNvPr id="6" name="Text 4"/>
          <p:cNvSpPr txBox="1"/>
          <p:nvPr/>
        </p:nvSpPr>
        <p:spPr>
          <a:xfrm>
            <a:off x="6400800" y="2587752"/>
            <a:ext cx="1069848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Ficha, trayectoria, familia, bitácora y visibilidad por rol.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1051560" y="3291840"/>
            <a:ext cx="16184880" cy="9144"/>
          </a:xfrm>
          <a:prstGeom prst="rect">
            <a:avLst/>
          </a:prstGeom>
          <a:solidFill>
            <a:srgbClr val="D4CFC4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1051560" y="3456432"/>
            <a:ext cx="512064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9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Planificador de admisión</a:t>
            </a:r>
            <a:endParaRPr lang="en-US" sz="1900" dirty="0"/>
          </a:p>
        </p:txBody>
      </p:sp>
      <p:sp>
        <p:nvSpPr>
          <p:cNvPr id="9" name="Text 7"/>
          <p:cNvSpPr txBox="1"/>
          <p:nvPr/>
        </p:nvSpPr>
        <p:spPr>
          <a:xfrm>
            <a:off x="6400800" y="3456432"/>
            <a:ext cx="1069848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Módulo interno: vacantes desde la matrícula vigente, etapas, ranking y matrícula.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1051560" y="4160520"/>
            <a:ext cx="16184880" cy="9144"/>
          </a:xfrm>
          <a:prstGeom prst="rect">
            <a:avLst/>
          </a:prstGeom>
          <a:solidFill>
            <a:srgbClr val="D4CFC4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1051560" y="4325112"/>
            <a:ext cx="512064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9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Planificación y Pizarra 2.0</a:t>
            </a:r>
            <a:endParaRPr lang="en-US" sz="1900" dirty="0"/>
          </a:p>
        </p:txBody>
      </p:sp>
      <p:sp>
        <p:nvSpPr>
          <p:cNvPr id="12" name="Text 10"/>
          <p:cNvSpPr txBox="1"/>
          <p:nvPr/>
        </p:nvSpPr>
        <p:spPr>
          <a:xfrm>
            <a:off x="6400800" y="4325112"/>
            <a:ext cx="1069848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OA oficiales, lienzo versionado, revisión UTP y plan semanal.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1051560" y="5029200"/>
            <a:ext cx="16184880" cy="9144"/>
          </a:xfrm>
          <a:prstGeom prst="rect">
            <a:avLst/>
          </a:prstGeom>
          <a:solidFill>
            <a:srgbClr val="D4CFC4"/>
          </a:solidFill>
          <a:ln/>
        </p:spPr>
      </p:sp>
      <p:sp>
        <p:nvSpPr>
          <p:cNvPr id="14" name="Text 12"/>
          <p:cNvSpPr txBox="1"/>
          <p:nvPr/>
        </p:nvSpPr>
        <p:spPr>
          <a:xfrm>
            <a:off x="1051560" y="5193792"/>
            <a:ext cx="512064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9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Asistencia y evaluación</a:t>
            </a:r>
            <a:endParaRPr lang="en-US" sz="1900" dirty="0"/>
          </a:p>
        </p:txBody>
      </p:sp>
      <p:sp>
        <p:nvSpPr>
          <p:cNvPr id="15" name="Text 13"/>
          <p:cNvSpPr txBox="1"/>
          <p:nvPr/>
        </p:nvSpPr>
        <p:spPr>
          <a:xfrm>
            <a:off x="6400800" y="5193792"/>
            <a:ext cx="1069848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Registro diario, Decreto 67, banco de evaluaciones y evidencia.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1051560" y="5897880"/>
            <a:ext cx="16184880" cy="9144"/>
          </a:xfrm>
          <a:prstGeom prst="rect">
            <a:avLst/>
          </a:prstGeom>
          <a:solidFill>
            <a:srgbClr val="D4CFC4"/>
          </a:solidFill>
          <a:ln/>
        </p:spPr>
      </p:sp>
      <p:sp>
        <p:nvSpPr>
          <p:cNvPr id="17" name="Text 15"/>
          <p:cNvSpPr txBox="1"/>
          <p:nvPr/>
        </p:nvSpPr>
        <p:spPr>
          <a:xfrm>
            <a:off x="1051560" y="6062472"/>
            <a:ext cx="512064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9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Familia</a:t>
            </a:r>
            <a:endParaRPr lang="en-US" sz="1900" dirty="0"/>
          </a:p>
        </p:txBody>
      </p:sp>
      <p:sp>
        <p:nvSpPr>
          <p:cNvPr id="18" name="Text 16"/>
          <p:cNvSpPr txBox="1"/>
          <p:nvPr/>
        </p:nvSpPr>
        <p:spPr>
          <a:xfrm>
            <a:off x="6400800" y="6062472"/>
            <a:ext cx="1069848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Portal del apoderado, comunicaciones, consentimientos y retiros.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1051560" y="6766560"/>
            <a:ext cx="16184880" cy="9144"/>
          </a:xfrm>
          <a:prstGeom prst="rect">
            <a:avLst/>
          </a:prstGeom>
          <a:solidFill>
            <a:srgbClr val="D4CFC4"/>
          </a:solidFill>
          <a:ln/>
        </p:spPr>
      </p:sp>
      <p:sp>
        <p:nvSpPr>
          <p:cNvPr id="20" name="Text 18"/>
          <p:cNvSpPr txBox="1"/>
          <p:nvPr/>
        </p:nvSpPr>
        <p:spPr>
          <a:xfrm>
            <a:off x="1051560" y="6931152"/>
            <a:ext cx="512064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9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Convivencia y denuncias</a:t>
            </a:r>
            <a:endParaRPr lang="en-US" sz="1900" dirty="0"/>
          </a:p>
        </p:txBody>
      </p:sp>
      <p:sp>
        <p:nvSpPr>
          <p:cNvPr id="21" name="Text 19"/>
          <p:cNvSpPr txBox="1"/>
          <p:nvPr/>
        </p:nvSpPr>
        <p:spPr>
          <a:xfrm>
            <a:off x="6400800" y="6931152"/>
            <a:ext cx="1069848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Protocolos Ley 20.536 y canal institucional con acceso need-to-know.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1051560" y="7635240"/>
            <a:ext cx="16184880" cy="9144"/>
          </a:xfrm>
          <a:prstGeom prst="rect">
            <a:avLst/>
          </a:prstGeom>
          <a:solidFill>
            <a:srgbClr val="D4CFC4"/>
          </a:solidFill>
          <a:ln/>
        </p:spPr>
      </p:sp>
      <p:sp>
        <p:nvSpPr>
          <p:cNvPr id="23" name="Text 21"/>
          <p:cNvSpPr txBox="1"/>
          <p:nvPr/>
        </p:nvSpPr>
        <p:spPr>
          <a:xfrm>
            <a:off x="1051560" y="7799832"/>
            <a:ext cx="512064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9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Cumplimiento</a:t>
            </a:r>
            <a:endParaRPr lang="en-US" sz="1900" dirty="0"/>
          </a:p>
        </p:txBody>
      </p:sp>
      <p:sp>
        <p:nvSpPr>
          <p:cNvPr id="24" name="Text 22"/>
          <p:cNvSpPr txBox="1"/>
          <p:nvPr/>
        </p:nvSpPr>
        <p:spPr>
          <a:xfrm>
            <a:off x="6400800" y="7799832"/>
            <a:ext cx="1069848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RBAC, 2FA, auditoría encadenada y preparación ante la Ley 21.719.</a:t>
            </a:r>
            <a:endParaRPr lang="en-US" sz="1800" dirty="0"/>
          </a:p>
        </p:txBody>
      </p:sp>
      <p:sp>
        <p:nvSpPr>
          <p:cNvPr id="25" name="Shape 23"/>
          <p:cNvSpPr/>
          <p:nvPr/>
        </p:nvSpPr>
        <p:spPr>
          <a:xfrm>
            <a:off x="1051560" y="8503920"/>
            <a:ext cx="16184880" cy="9144"/>
          </a:xfrm>
          <a:prstGeom prst="rect">
            <a:avLst/>
          </a:prstGeom>
          <a:solidFill>
            <a:srgbClr val="D4CFC4"/>
          </a:solidFill>
          <a:ln/>
        </p:spPr>
      </p:sp>
      <p:sp>
        <p:nvSpPr>
          <p:cNvPr id="26" name="Text 24"/>
          <p:cNvSpPr txBox="1"/>
          <p:nvPr/>
        </p:nvSpPr>
        <p:spPr>
          <a:xfrm>
            <a:off x="1051560" y="8668512"/>
            <a:ext cx="512064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9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Servicios y conocimiento</a:t>
            </a:r>
            <a:endParaRPr lang="en-US" sz="1900" dirty="0"/>
          </a:p>
        </p:txBody>
      </p:sp>
      <p:sp>
        <p:nvSpPr>
          <p:cNvPr id="27" name="Text 25"/>
          <p:cNvSpPr txBox="1"/>
          <p:nvPr/>
        </p:nvSpPr>
        <p:spPr>
          <a:xfrm>
            <a:off x="6400800" y="8668512"/>
            <a:ext cx="1069848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Biblioteca CRA, consulta normativa con fuentes citadas, reportes operativos.</a:t>
            </a:r>
            <a:endParaRPr lang="en-US" sz="1800" dirty="0"/>
          </a:p>
        </p:txBody>
      </p:sp>
      <p:sp>
        <p:nvSpPr>
          <p:cNvPr id="28" name="Shape 26"/>
          <p:cNvSpPr/>
          <p:nvPr/>
        </p:nvSpPr>
        <p:spPr>
          <a:xfrm>
            <a:off x="1051560" y="9802368"/>
            <a:ext cx="16184880" cy="9144"/>
          </a:xfrm>
          <a:prstGeom prst="rect">
            <a:avLst/>
          </a:prstGeom>
          <a:solidFill>
            <a:srgbClr val="D4CFC4"/>
          </a:solidFill>
          <a:ln/>
        </p:spPr>
      </p:sp>
      <p:sp>
        <p:nvSpPr>
          <p:cNvPr id="29" name="Text 27"/>
          <p:cNvSpPr txBox="1"/>
          <p:nvPr/>
        </p:nvSpPr>
        <p:spPr>
          <a:xfrm>
            <a:off x="1051560" y="9893808"/>
            <a:ext cx="749808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300" spc="140" kern="0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ALUMNIA360  ·  ERP ESCOLAR CHILENO</a:t>
            </a:r>
            <a:endParaRPr lang="en-US" sz="1300" dirty="0"/>
          </a:p>
        </p:txBody>
      </p:sp>
      <p:sp>
        <p:nvSpPr>
          <p:cNvPr id="30" name="Text 28"/>
          <p:cNvSpPr txBox="1"/>
          <p:nvPr/>
        </p:nvSpPr>
        <p:spPr>
          <a:xfrm>
            <a:off x="9509760" y="9893808"/>
            <a:ext cx="772668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algn="r" indent="0" marL="0">
              <a:buNone/>
            </a:pPr>
            <a:r>
              <a:rPr lang="en-US" sz="1300" spc="140" kern="0" dirty="0">
                <a:solidFill>
                  <a:srgbClr val="6B6F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/ 18  ·  CORE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1051560" y="384048"/>
            <a:ext cx="1609344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500" spc="280" kern="0" dirty="0">
                <a:solidFill>
                  <a:srgbClr val="6B6F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  </a:t>
            </a:r>
            <a:pPr indent="0" marL="0">
              <a:buNone/>
            </a:pPr>
            <a:r>
              <a:rPr lang="en-US" sz="1500" spc="28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 PROCESOS ESTRELLA</a:t>
            </a:r>
            <a:endParaRPr lang="en-US" sz="1500" dirty="0"/>
          </a:p>
        </p:txBody>
      </p:sp>
      <p:sp>
        <p:nvSpPr>
          <p:cNvPr id="3" name="Text 1"/>
          <p:cNvSpPr txBox="1"/>
          <p:nvPr/>
        </p:nvSpPr>
        <p:spPr>
          <a:xfrm>
            <a:off x="1051560" y="804672"/>
            <a:ext cx="16093440" cy="640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36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la vacante a la clase del lunes.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1051560" y="1691640"/>
            <a:ext cx="7909560" cy="763524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5" name="Text 3"/>
          <p:cNvSpPr txBox="1"/>
          <p:nvPr/>
        </p:nvSpPr>
        <p:spPr>
          <a:xfrm>
            <a:off x="1371600" y="1920240"/>
            <a:ext cx="731520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spc="22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ADMISIÓN Y MATRÍCULA</a:t>
            </a:r>
            <a:endParaRPr lang="en-US" sz="1400" dirty="0"/>
          </a:p>
        </p:txBody>
      </p:sp>
      <p:sp>
        <p:nvSpPr>
          <p:cNvPr id="6" name="Text 4"/>
          <p:cNvSpPr txBox="1"/>
          <p:nvPr/>
        </p:nvSpPr>
        <p:spPr>
          <a:xfrm>
            <a:off x="1371600" y="2286000"/>
            <a:ext cx="7315200" cy="12801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 cupo publicado</a:t>
            </a:r>
            <a:endParaRPr lang="en-US" sz="2800" dirty="0"/>
          </a:p>
          <a:p>
            <a:pPr indent="0" marL="0">
              <a:buNone/>
            </a:pPr>
            <a:r>
              <a:rPr lang="en-US" sz="28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la matrícula.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1417320" y="3849624"/>
            <a:ext cx="329184" cy="329184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1417320" y="3886200"/>
            <a:ext cx="329184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9" name="Text 7"/>
          <p:cNvSpPr txBox="1"/>
          <p:nvPr/>
        </p:nvSpPr>
        <p:spPr>
          <a:xfrm>
            <a:off x="1920240" y="3867912"/>
            <a:ext cx="658368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Parte de la matrícula vigente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1417320" y="4718304"/>
            <a:ext cx="329184" cy="329184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1417320" y="4754880"/>
            <a:ext cx="329184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10"/>
          <p:cNvSpPr txBox="1"/>
          <p:nvPr/>
        </p:nvSpPr>
        <p:spPr>
          <a:xfrm>
            <a:off x="1920240" y="4736592"/>
            <a:ext cx="658368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Estima vacantes y demanda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1417320" y="5586984"/>
            <a:ext cx="329184" cy="329184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14" name="Text 12"/>
          <p:cNvSpPr txBox="1"/>
          <p:nvPr/>
        </p:nvSpPr>
        <p:spPr>
          <a:xfrm>
            <a:off x="1417320" y="5623560"/>
            <a:ext cx="329184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5" name="Text 13"/>
          <p:cNvSpPr txBox="1"/>
          <p:nvPr/>
        </p:nvSpPr>
        <p:spPr>
          <a:xfrm>
            <a:off x="1920240" y="5605272"/>
            <a:ext cx="658368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Publica etapas y formulario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1417320" y="6455664"/>
            <a:ext cx="329184" cy="329184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17" name="Text 15"/>
          <p:cNvSpPr txBox="1"/>
          <p:nvPr/>
        </p:nvSpPr>
        <p:spPr>
          <a:xfrm>
            <a:off x="1417320" y="6492240"/>
            <a:ext cx="329184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18" name="Text 16"/>
          <p:cNvSpPr txBox="1"/>
          <p:nvPr/>
        </p:nvSpPr>
        <p:spPr>
          <a:xfrm>
            <a:off x="1920240" y="6473952"/>
            <a:ext cx="658368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Revisión, ranking y lista de espera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1417320" y="7324344"/>
            <a:ext cx="329184" cy="329184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20" name="Text 18"/>
          <p:cNvSpPr txBox="1"/>
          <p:nvPr/>
        </p:nvSpPr>
        <p:spPr>
          <a:xfrm>
            <a:off x="1417320" y="7360920"/>
            <a:ext cx="329184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sp>
        <p:nvSpPr>
          <p:cNvPr id="21" name="Text 19"/>
          <p:cNvSpPr txBox="1"/>
          <p:nvPr/>
        </p:nvSpPr>
        <p:spPr>
          <a:xfrm>
            <a:off x="1920240" y="7342632"/>
            <a:ext cx="658368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Respuesta de la familia y matrícula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9326880" y="1691640"/>
            <a:ext cx="7909560" cy="7635240"/>
          </a:xfrm>
          <a:prstGeom prst="rect">
            <a:avLst/>
          </a:prstGeom>
          <a:solidFill>
            <a:srgbClr val="1F2558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23" name="Text 21"/>
          <p:cNvSpPr txBox="1"/>
          <p:nvPr/>
        </p:nvSpPr>
        <p:spPr>
          <a:xfrm>
            <a:off x="9646920" y="1920240"/>
            <a:ext cx="731520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spc="220" kern="0" dirty="0">
                <a:solidFill>
                  <a:srgbClr val="F2A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PIZARRA 2.0</a:t>
            </a:r>
            <a:endParaRPr lang="en-US" sz="1400" dirty="0"/>
          </a:p>
        </p:txBody>
      </p:sp>
      <p:sp>
        <p:nvSpPr>
          <p:cNvPr id="24" name="Text 22"/>
          <p:cNvSpPr txBox="1"/>
          <p:nvPr/>
        </p:nvSpPr>
        <p:spPr>
          <a:xfrm>
            <a:off x="9646920" y="2286000"/>
            <a:ext cx="7315200" cy="12801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Planificación visual,</a:t>
            </a:r>
            <a:endParaRPr lang="en-US" sz="2800" dirty="0"/>
          </a:p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versionada y revisable.</a:t>
            </a:r>
            <a:endParaRPr lang="en-US" sz="2800" dirty="0"/>
          </a:p>
        </p:txBody>
      </p:sp>
      <p:sp>
        <p:nvSpPr>
          <p:cNvPr id="25" name="Text 23"/>
          <p:cNvSpPr txBox="1"/>
          <p:nvPr/>
        </p:nvSpPr>
        <p:spPr>
          <a:xfrm>
            <a:off x="9646920" y="3794760"/>
            <a:ext cx="722376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F2A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OA oficiales</a:t>
            </a:r>
            <a:endParaRPr lang="en-US" sz="1800" dirty="0"/>
          </a:p>
        </p:txBody>
      </p:sp>
      <p:sp>
        <p:nvSpPr>
          <p:cNvPr id="26" name="Text 24"/>
          <p:cNvSpPr txBox="1"/>
          <p:nvPr/>
        </p:nvSpPr>
        <p:spPr>
          <a:xfrm>
            <a:off x="9646920" y="4087368"/>
            <a:ext cx="7223760" cy="502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D7DA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docente arrastra objetivos del currículum nacional.</a:t>
            </a:r>
            <a:endParaRPr lang="en-US" sz="1600" dirty="0"/>
          </a:p>
        </p:txBody>
      </p:sp>
      <p:sp>
        <p:nvSpPr>
          <p:cNvPr id="27" name="Text 25"/>
          <p:cNvSpPr txBox="1"/>
          <p:nvPr/>
        </p:nvSpPr>
        <p:spPr>
          <a:xfrm>
            <a:off x="9646920" y="4754880"/>
            <a:ext cx="722376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F2A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Lienzo libre</a:t>
            </a:r>
            <a:endParaRPr lang="en-US" sz="1800" dirty="0"/>
          </a:p>
        </p:txBody>
      </p:sp>
      <p:sp>
        <p:nvSpPr>
          <p:cNvPr id="28" name="Text 26"/>
          <p:cNvSpPr txBox="1"/>
          <p:nvPr/>
        </p:nvSpPr>
        <p:spPr>
          <a:xfrm>
            <a:off x="9646920" y="5047488"/>
            <a:ext cx="7223760" cy="502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D7DA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Bloques movibles, conectables con el punto verde.</a:t>
            </a:r>
            <a:endParaRPr lang="en-US" sz="1600" dirty="0"/>
          </a:p>
        </p:txBody>
      </p:sp>
      <p:sp>
        <p:nvSpPr>
          <p:cNvPr id="29" name="Text 27"/>
          <p:cNvSpPr txBox="1"/>
          <p:nvPr/>
        </p:nvSpPr>
        <p:spPr>
          <a:xfrm>
            <a:off x="9646920" y="5715000"/>
            <a:ext cx="722376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F2A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UTP en el mismo tablero</a:t>
            </a:r>
            <a:endParaRPr lang="en-US" sz="1800" dirty="0"/>
          </a:p>
        </p:txBody>
      </p:sp>
      <p:sp>
        <p:nvSpPr>
          <p:cNvPr id="30" name="Text 28"/>
          <p:cNvSpPr txBox="1"/>
          <p:nvPr/>
        </p:nvSpPr>
        <p:spPr>
          <a:xfrm>
            <a:off x="9646920" y="6007608"/>
            <a:ext cx="7223760" cy="502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D7DA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Puede revisar y modificar cualquier pizarra no publicada.</a:t>
            </a:r>
            <a:endParaRPr lang="en-US" sz="1600" dirty="0"/>
          </a:p>
        </p:txBody>
      </p:sp>
      <p:sp>
        <p:nvSpPr>
          <p:cNvPr id="31" name="Text 29"/>
          <p:cNvSpPr txBox="1"/>
          <p:nvPr/>
        </p:nvSpPr>
        <p:spPr>
          <a:xfrm>
            <a:off x="9646920" y="6675120"/>
            <a:ext cx="722376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F2A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LOCAL_RULES</a:t>
            </a:r>
            <a:endParaRPr lang="en-US" sz="1800" dirty="0"/>
          </a:p>
        </p:txBody>
      </p:sp>
      <p:sp>
        <p:nvSpPr>
          <p:cNvPr id="32" name="Text 30"/>
          <p:cNvSpPr txBox="1"/>
          <p:nvPr/>
        </p:nvSpPr>
        <p:spPr>
          <a:xfrm>
            <a:off x="9646920" y="6967728"/>
            <a:ext cx="7223760" cy="502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D7DA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Motor determinista, no generativo. La decisión queda en el equipo.</a:t>
            </a:r>
            <a:endParaRPr lang="en-US" sz="1600" dirty="0"/>
          </a:p>
        </p:txBody>
      </p:sp>
      <p:sp>
        <p:nvSpPr>
          <p:cNvPr id="33" name="Text 31"/>
          <p:cNvSpPr txBox="1"/>
          <p:nvPr/>
        </p:nvSpPr>
        <p:spPr>
          <a:xfrm>
            <a:off x="9646920" y="7635240"/>
            <a:ext cx="722376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F2A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 semanal</a:t>
            </a:r>
            <a:endParaRPr lang="en-US" sz="1800" dirty="0"/>
          </a:p>
        </p:txBody>
      </p:sp>
      <p:sp>
        <p:nvSpPr>
          <p:cNvPr id="34" name="Text 32"/>
          <p:cNvSpPr txBox="1"/>
          <p:nvPr/>
        </p:nvSpPr>
        <p:spPr>
          <a:xfrm>
            <a:off x="9646920" y="7927848"/>
            <a:ext cx="7223760" cy="502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D7DA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pizarra se materializa hacia el planificador familiar.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1051560" y="9802368"/>
            <a:ext cx="16184880" cy="9144"/>
          </a:xfrm>
          <a:prstGeom prst="rect">
            <a:avLst/>
          </a:prstGeom>
          <a:solidFill>
            <a:srgbClr val="D4CFC4"/>
          </a:solidFill>
          <a:ln/>
        </p:spPr>
      </p:sp>
      <p:sp>
        <p:nvSpPr>
          <p:cNvPr id="36" name="Text 34"/>
          <p:cNvSpPr txBox="1"/>
          <p:nvPr/>
        </p:nvSpPr>
        <p:spPr>
          <a:xfrm>
            <a:off x="1051560" y="9893808"/>
            <a:ext cx="749808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300" spc="140" kern="0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ALUMNIA360  ·  ERP ESCOLAR CHILENO</a:t>
            </a:r>
            <a:endParaRPr lang="en-US" sz="1300" dirty="0"/>
          </a:p>
        </p:txBody>
      </p:sp>
      <p:sp>
        <p:nvSpPr>
          <p:cNvPr id="37" name="Text 35"/>
          <p:cNvSpPr txBox="1"/>
          <p:nvPr/>
        </p:nvSpPr>
        <p:spPr>
          <a:xfrm>
            <a:off x="9509760" y="9893808"/>
            <a:ext cx="772668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algn="r" indent="0" marL="0">
              <a:buNone/>
            </a:pPr>
            <a:r>
              <a:rPr lang="en-US" sz="1300" spc="140" kern="0" dirty="0">
                <a:solidFill>
                  <a:srgbClr val="6B6F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 / 18  ·  PROCESOS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1051560" y="384048"/>
            <a:ext cx="1609344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500" spc="280" kern="0" dirty="0">
                <a:solidFill>
                  <a:srgbClr val="6B6F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  </a:t>
            </a:r>
            <a:pPr indent="0" marL="0">
              <a:buNone/>
            </a:pPr>
            <a:r>
              <a:rPr lang="en-US" sz="1500" spc="28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TRAYECTORIA</a:t>
            </a:r>
            <a:endParaRPr lang="en-US" sz="1500" dirty="0"/>
          </a:p>
        </p:txBody>
      </p:sp>
      <p:sp>
        <p:nvSpPr>
          <p:cNvPr id="3" name="Text 1"/>
          <p:cNvSpPr txBox="1"/>
          <p:nvPr/>
        </p:nvSpPr>
        <p:spPr>
          <a:xfrm>
            <a:off x="1051560" y="804672"/>
            <a:ext cx="16093440" cy="6858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Una ficha. Doce años. Visibilidad por rol.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1051560" y="1874520"/>
            <a:ext cx="5212080" cy="320040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371600" y="2286000"/>
            <a:ext cx="384048" cy="384048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1920240" y="2313432"/>
            <a:ext cx="402336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Académico</a:t>
            </a:r>
            <a:endParaRPr lang="en-US" sz="2200" dirty="0"/>
          </a:p>
        </p:txBody>
      </p:sp>
      <p:sp>
        <p:nvSpPr>
          <p:cNvPr id="7" name="Text 5"/>
          <p:cNvSpPr txBox="1"/>
          <p:nvPr/>
        </p:nvSpPr>
        <p:spPr>
          <a:xfrm>
            <a:off x="1371600" y="3017520"/>
            <a:ext cx="4617720" cy="1645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OA, evaluaciones, evidencias y plan semanal.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6492240" y="1874520"/>
            <a:ext cx="5212080" cy="320040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812280" y="2286000"/>
            <a:ext cx="384048" cy="384048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7360920" y="2313432"/>
            <a:ext cx="402336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Asistencia</a:t>
            </a:r>
            <a:endParaRPr lang="en-US" sz="2200" dirty="0"/>
          </a:p>
        </p:txBody>
      </p:sp>
      <p:sp>
        <p:nvSpPr>
          <p:cNvPr id="11" name="Text 9"/>
          <p:cNvSpPr txBox="1"/>
          <p:nvPr/>
        </p:nvSpPr>
        <p:spPr>
          <a:xfrm>
            <a:off x="6812280" y="3017520"/>
            <a:ext cx="4617720" cy="1645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Registro, justificaciones y alertas tempranas.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11932920" y="1874520"/>
            <a:ext cx="5212080" cy="320040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12252960" y="2286000"/>
            <a:ext cx="384048" cy="384048"/>
          </a:xfrm>
          <a:prstGeom prst="ellipse">
            <a:avLst/>
          </a:prstGeom>
          <a:solidFill>
            <a:srgbClr val="F2A93B"/>
          </a:solidFill>
          <a:ln/>
        </p:spPr>
      </p:sp>
      <p:sp>
        <p:nvSpPr>
          <p:cNvPr id="14" name="Text 12"/>
          <p:cNvSpPr txBox="1"/>
          <p:nvPr/>
        </p:nvSpPr>
        <p:spPr>
          <a:xfrm>
            <a:off x="12801600" y="2313432"/>
            <a:ext cx="402336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Convivencia</a:t>
            </a:r>
            <a:endParaRPr lang="en-US" sz="2200" dirty="0"/>
          </a:p>
        </p:txBody>
      </p:sp>
      <p:sp>
        <p:nvSpPr>
          <p:cNvPr id="15" name="Text 13"/>
          <p:cNvSpPr txBox="1"/>
          <p:nvPr/>
        </p:nvSpPr>
        <p:spPr>
          <a:xfrm>
            <a:off x="12252960" y="3017520"/>
            <a:ext cx="4617720" cy="1645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Hitos, protocolos y bitácora need-to-know.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1051560" y="5394960"/>
            <a:ext cx="5212080" cy="320040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1371600" y="5806440"/>
            <a:ext cx="384048" cy="384048"/>
          </a:xfrm>
          <a:prstGeom prst="ellipse">
            <a:avLst/>
          </a:prstGeom>
          <a:solidFill>
            <a:srgbClr val="6E76F1"/>
          </a:solidFill>
          <a:ln/>
        </p:spPr>
      </p:sp>
      <p:sp>
        <p:nvSpPr>
          <p:cNvPr id="18" name="Text 16"/>
          <p:cNvSpPr txBox="1"/>
          <p:nvPr/>
        </p:nvSpPr>
        <p:spPr>
          <a:xfrm>
            <a:off x="1920240" y="5833872"/>
            <a:ext cx="402336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Familia</a:t>
            </a:r>
            <a:endParaRPr lang="en-US" sz="2200" dirty="0"/>
          </a:p>
        </p:txBody>
      </p:sp>
      <p:sp>
        <p:nvSpPr>
          <p:cNvPr id="19" name="Text 17"/>
          <p:cNvSpPr txBox="1"/>
          <p:nvPr/>
        </p:nvSpPr>
        <p:spPr>
          <a:xfrm>
            <a:off x="1371600" y="6537960"/>
            <a:ext cx="4617720" cy="1645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Apoderados, consentimientos y retiros.</a:t>
            </a:r>
            <a:endParaRPr lang="en-US" sz="1800" dirty="0"/>
          </a:p>
        </p:txBody>
      </p:sp>
      <p:sp>
        <p:nvSpPr>
          <p:cNvPr id="20" name="Shape 18"/>
          <p:cNvSpPr/>
          <p:nvPr/>
        </p:nvSpPr>
        <p:spPr>
          <a:xfrm>
            <a:off x="6492240" y="5394960"/>
            <a:ext cx="5212080" cy="320040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6812280" y="5806440"/>
            <a:ext cx="384048" cy="384048"/>
          </a:xfrm>
          <a:prstGeom prst="ellipse">
            <a:avLst/>
          </a:prstGeom>
          <a:solidFill>
            <a:srgbClr val="6E76F1"/>
          </a:solidFill>
          <a:ln/>
        </p:spPr>
      </p:sp>
      <p:sp>
        <p:nvSpPr>
          <p:cNvPr id="22" name="Text 20"/>
          <p:cNvSpPr txBox="1"/>
          <p:nvPr/>
        </p:nvSpPr>
        <p:spPr>
          <a:xfrm>
            <a:off x="7360920" y="5833872"/>
            <a:ext cx="402336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Servicios</a:t>
            </a:r>
            <a:endParaRPr lang="en-US" sz="2200" dirty="0"/>
          </a:p>
        </p:txBody>
      </p:sp>
      <p:sp>
        <p:nvSpPr>
          <p:cNvPr id="23" name="Text 21"/>
          <p:cNvSpPr txBox="1"/>
          <p:nvPr/>
        </p:nvSpPr>
        <p:spPr>
          <a:xfrm>
            <a:off x="6812280" y="6537960"/>
            <a:ext cx="4617720" cy="1645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Biblioteca, talleres y comunicaciones.</a:t>
            </a:r>
            <a:endParaRPr lang="en-US" sz="1800" dirty="0"/>
          </a:p>
        </p:txBody>
      </p:sp>
      <p:sp>
        <p:nvSpPr>
          <p:cNvPr id="24" name="Shape 22"/>
          <p:cNvSpPr/>
          <p:nvPr/>
        </p:nvSpPr>
        <p:spPr>
          <a:xfrm>
            <a:off x="11932920" y="5394960"/>
            <a:ext cx="5212080" cy="320040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12252960" y="5806440"/>
            <a:ext cx="384048" cy="384048"/>
          </a:xfrm>
          <a:prstGeom prst="ellipse">
            <a:avLst/>
          </a:prstGeom>
          <a:solidFill>
            <a:srgbClr val="6E76F1"/>
          </a:solidFill>
          <a:ln/>
        </p:spPr>
      </p:sp>
      <p:sp>
        <p:nvSpPr>
          <p:cNvPr id="26" name="Text 24"/>
          <p:cNvSpPr txBox="1"/>
          <p:nvPr/>
        </p:nvSpPr>
        <p:spPr>
          <a:xfrm>
            <a:off x="12801600" y="5833872"/>
            <a:ext cx="402336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Administración</a:t>
            </a:r>
            <a:endParaRPr lang="en-US" sz="2200" dirty="0"/>
          </a:p>
        </p:txBody>
      </p:sp>
      <p:sp>
        <p:nvSpPr>
          <p:cNvPr id="27" name="Text 25"/>
          <p:cNvSpPr txBox="1"/>
          <p:nvPr/>
        </p:nvSpPr>
        <p:spPr>
          <a:xfrm>
            <a:off x="12252960" y="6537960"/>
            <a:ext cx="4617720" cy="16459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Estado de cuenta cuando el módulo está activo.</a:t>
            </a:r>
            <a:endParaRPr lang="en-US" sz="1800" dirty="0"/>
          </a:p>
        </p:txBody>
      </p:sp>
      <p:sp>
        <p:nvSpPr>
          <p:cNvPr id="28" name="Shape 26"/>
          <p:cNvSpPr/>
          <p:nvPr/>
        </p:nvSpPr>
        <p:spPr>
          <a:xfrm>
            <a:off x="1051560" y="9802368"/>
            <a:ext cx="16184880" cy="9144"/>
          </a:xfrm>
          <a:prstGeom prst="rect">
            <a:avLst/>
          </a:prstGeom>
          <a:solidFill>
            <a:srgbClr val="D4CFC4"/>
          </a:solidFill>
          <a:ln/>
        </p:spPr>
      </p:sp>
      <p:sp>
        <p:nvSpPr>
          <p:cNvPr id="29" name="Text 27"/>
          <p:cNvSpPr txBox="1"/>
          <p:nvPr/>
        </p:nvSpPr>
        <p:spPr>
          <a:xfrm>
            <a:off x="1051560" y="9893808"/>
            <a:ext cx="749808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300" spc="140" kern="0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ALUMNIA360  ·  ERP ESCOLAR CHILENO</a:t>
            </a:r>
            <a:endParaRPr lang="en-US" sz="1300" dirty="0"/>
          </a:p>
        </p:txBody>
      </p:sp>
      <p:sp>
        <p:nvSpPr>
          <p:cNvPr id="30" name="Text 28"/>
          <p:cNvSpPr txBox="1"/>
          <p:nvPr/>
        </p:nvSpPr>
        <p:spPr>
          <a:xfrm>
            <a:off x="9509760" y="9893808"/>
            <a:ext cx="772668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algn="r" indent="0" marL="0">
              <a:buNone/>
            </a:pPr>
            <a:r>
              <a:rPr lang="en-US" sz="1300" spc="140" kern="0" dirty="0">
                <a:solidFill>
                  <a:srgbClr val="6B6F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 / 18  ·  ALUMNO 360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1051560" y="384048"/>
            <a:ext cx="16093440" cy="29260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500" spc="280" kern="0" dirty="0">
                <a:solidFill>
                  <a:srgbClr val="6B6F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  </a:t>
            </a:r>
            <a:pPr indent="0" marL="0">
              <a:buNone/>
            </a:pPr>
            <a:r>
              <a:rPr lang="en-US" sz="1500" spc="28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BUNDLE ADMINISTRACIÓN</a:t>
            </a:r>
            <a:endParaRPr lang="en-US" sz="1500" dirty="0"/>
          </a:p>
        </p:txBody>
      </p:sp>
      <p:sp>
        <p:nvSpPr>
          <p:cNvPr id="3" name="Text 1"/>
          <p:cNvSpPr txBox="1"/>
          <p:nvPr/>
        </p:nvSpPr>
        <p:spPr>
          <a:xfrm>
            <a:off x="1051560" y="804672"/>
            <a:ext cx="16093440" cy="640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36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plata y el aula, en el mismo hilo.</a:t>
            </a:r>
            <a:endParaRPr lang="en-US" sz="3600" dirty="0"/>
          </a:p>
        </p:txBody>
      </p:sp>
      <p:sp>
        <p:nvSpPr>
          <p:cNvPr id="4" name="Text 2"/>
          <p:cNvSpPr txBox="1"/>
          <p:nvPr/>
        </p:nvSpPr>
        <p:spPr>
          <a:xfrm>
            <a:off x="1051560" y="1481328"/>
            <a:ext cx="16093440" cy="3657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M1 + M2 + M3. Un comprador: administración y sostenedor.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1051560" y="2057400"/>
            <a:ext cx="5212080" cy="717804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051560" y="2057400"/>
            <a:ext cx="5212080" cy="109728"/>
          </a:xfrm>
          <a:prstGeom prst="rect">
            <a:avLst/>
          </a:prstGeom>
          <a:solidFill>
            <a:srgbClr val="F2A93B"/>
          </a:solidFill>
          <a:ln/>
        </p:spPr>
      </p:sp>
      <p:sp>
        <p:nvSpPr>
          <p:cNvPr id="7" name="Text 5"/>
          <p:cNvSpPr txBox="1"/>
          <p:nvPr/>
        </p:nvSpPr>
        <p:spPr>
          <a:xfrm>
            <a:off x="1371600" y="2377440"/>
            <a:ext cx="457200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M1</a:t>
            </a:r>
            <a:endParaRPr lang="en-US" sz="1400" dirty="0"/>
          </a:p>
        </p:txBody>
      </p:sp>
      <p:sp>
        <p:nvSpPr>
          <p:cNvPr id="8" name="Text 6"/>
          <p:cNvSpPr txBox="1"/>
          <p:nvPr/>
        </p:nvSpPr>
        <p:spPr>
          <a:xfrm>
            <a:off x="1371600" y="2743200"/>
            <a:ext cx="4572000" cy="10515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Finanzas y cobranza</a:t>
            </a:r>
            <a:endParaRPr lang="en-US" sz="2400" dirty="0"/>
          </a:p>
        </p:txBody>
      </p:sp>
      <p:sp>
        <p:nvSpPr>
          <p:cNvPr id="9" name="Text 7"/>
          <p:cNvSpPr txBox="1"/>
          <p:nvPr/>
        </p:nvSpPr>
        <p:spPr>
          <a:xfrm>
            <a:off x="1371600" y="4023360"/>
            <a:ext cx="4572000" cy="8686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Aranceles, becas y convenios</a:t>
            </a:r>
            <a:endParaRPr lang="en-US" sz="1800" dirty="0"/>
          </a:p>
        </p:txBody>
      </p:sp>
      <p:sp>
        <p:nvSpPr>
          <p:cNvPr id="10" name="Text 8"/>
          <p:cNvSpPr txBox="1"/>
          <p:nvPr/>
        </p:nvSpPr>
        <p:spPr>
          <a:xfrm>
            <a:off x="1371600" y="5074920"/>
            <a:ext cx="4572000" cy="8686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Estados de cuenta y mora</a:t>
            </a:r>
            <a:endParaRPr lang="en-US" sz="1800" dirty="0"/>
          </a:p>
        </p:txBody>
      </p:sp>
      <p:sp>
        <p:nvSpPr>
          <p:cNvPr id="11" name="Text 9"/>
          <p:cNvSpPr txBox="1"/>
          <p:nvPr/>
        </p:nvSpPr>
        <p:spPr>
          <a:xfrm>
            <a:off x="1371600" y="6126480"/>
            <a:ext cx="4572000" cy="8686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Recordatorios y comprobantes</a:t>
            </a:r>
            <a:endParaRPr lang="en-US" sz="1800" dirty="0"/>
          </a:p>
        </p:txBody>
      </p:sp>
      <p:sp>
        <p:nvSpPr>
          <p:cNvPr id="12" name="Text 10"/>
          <p:cNvSpPr txBox="1"/>
          <p:nvPr/>
        </p:nvSpPr>
        <p:spPr>
          <a:xfrm>
            <a:off x="1371600" y="7178040"/>
            <a:ext cx="4572000" cy="8686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Trazabilidad hasta el alumn@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6492240" y="2057400"/>
            <a:ext cx="5212080" cy="717804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6492240" y="2057400"/>
            <a:ext cx="5212080" cy="109728"/>
          </a:xfrm>
          <a:prstGeom prst="rect">
            <a:avLst/>
          </a:prstGeom>
          <a:solidFill>
            <a:srgbClr val="F2A93B"/>
          </a:solidFill>
          <a:ln/>
        </p:spPr>
      </p:sp>
      <p:sp>
        <p:nvSpPr>
          <p:cNvPr id="15" name="Text 13"/>
          <p:cNvSpPr txBox="1"/>
          <p:nvPr/>
        </p:nvSpPr>
        <p:spPr>
          <a:xfrm>
            <a:off x="6812280" y="2377440"/>
            <a:ext cx="457200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M2</a:t>
            </a:r>
            <a:endParaRPr lang="en-US" sz="1400" dirty="0"/>
          </a:p>
        </p:txBody>
      </p:sp>
      <p:sp>
        <p:nvSpPr>
          <p:cNvPr id="16" name="Text 14"/>
          <p:cNvSpPr txBox="1"/>
          <p:nvPr/>
        </p:nvSpPr>
        <p:spPr>
          <a:xfrm>
            <a:off x="6812280" y="2743200"/>
            <a:ext cx="4572000" cy="10515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ERP contable y abastecimiento</a:t>
            </a:r>
            <a:endParaRPr lang="en-US" sz="2400" dirty="0"/>
          </a:p>
        </p:txBody>
      </p:sp>
      <p:sp>
        <p:nvSpPr>
          <p:cNvPr id="17" name="Text 15"/>
          <p:cNvSpPr txBox="1"/>
          <p:nvPr/>
        </p:nvSpPr>
        <p:spPr>
          <a:xfrm>
            <a:off x="6812280" y="4023360"/>
            <a:ext cx="4572000" cy="8686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Compras, proveedores e inventario</a:t>
            </a:r>
            <a:endParaRPr lang="en-US" sz="1800" dirty="0"/>
          </a:p>
        </p:txBody>
      </p:sp>
      <p:sp>
        <p:nvSpPr>
          <p:cNvPr id="18" name="Text 16"/>
          <p:cNvSpPr txBox="1"/>
          <p:nvPr/>
        </p:nvSpPr>
        <p:spPr>
          <a:xfrm>
            <a:off x="6812280" y="5074920"/>
            <a:ext cx="4572000" cy="8686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Tesorería y centros de costo</a:t>
            </a:r>
            <a:endParaRPr lang="en-US" sz="1800" dirty="0"/>
          </a:p>
        </p:txBody>
      </p:sp>
      <p:sp>
        <p:nvSpPr>
          <p:cNvPr id="19" name="Text 17"/>
          <p:cNvSpPr txBox="1"/>
          <p:nvPr/>
        </p:nvSpPr>
        <p:spPr>
          <a:xfrm>
            <a:off x="6812280" y="6126480"/>
            <a:ext cx="4572000" cy="8686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Dimensión por fondo SEP/PIE/FAEP</a:t>
            </a:r>
            <a:endParaRPr lang="en-US" sz="1800" dirty="0"/>
          </a:p>
        </p:txBody>
      </p:sp>
      <p:sp>
        <p:nvSpPr>
          <p:cNvPr id="20" name="Text 18"/>
          <p:cNvSpPr txBox="1"/>
          <p:nvPr/>
        </p:nvSpPr>
        <p:spPr>
          <a:xfrm>
            <a:off x="6812280" y="7178040"/>
            <a:ext cx="4572000" cy="8686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Reportes desde el documento de origen</a:t>
            </a:r>
            <a:endParaRPr lang="en-US" sz="1800" dirty="0"/>
          </a:p>
        </p:txBody>
      </p:sp>
      <p:sp>
        <p:nvSpPr>
          <p:cNvPr id="21" name="Shape 19"/>
          <p:cNvSpPr/>
          <p:nvPr/>
        </p:nvSpPr>
        <p:spPr>
          <a:xfrm>
            <a:off x="11932920" y="2057400"/>
            <a:ext cx="5212080" cy="7178040"/>
          </a:xfrm>
          <a:prstGeom prst="rect">
            <a:avLst/>
          </a:prstGeom>
          <a:solidFill>
            <a:srgbClr val="FFFCF7"/>
          </a:solidFill>
          <a:ln/>
          <a:effectLst>
            <a:outerShdw sx="100000" sy="100000" kx="0" ky="0" algn="bl" rotWithShape="0" blurRad="127000" dist="25400" dir="8100000">
              <a:srgbClr val="161824">
                <a:alpha val="6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11932920" y="2057400"/>
            <a:ext cx="5212080" cy="109728"/>
          </a:xfrm>
          <a:prstGeom prst="rect">
            <a:avLst/>
          </a:prstGeom>
          <a:solidFill>
            <a:srgbClr val="6E76F1"/>
          </a:solidFill>
          <a:ln/>
        </p:spPr>
      </p:sp>
      <p:sp>
        <p:nvSpPr>
          <p:cNvPr id="23" name="Text 21"/>
          <p:cNvSpPr txBox="1"/>
          <p:nvPr/>
        </p:nvSpPr>
        <p:spPr>
          <a:xfrm>
            <a:off x="12252960" y="2377440"/>
            <a:ext cx="457200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6E76F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M3</a:t>
            </a:r>
            <a:endParaRPr lang="en-US" sz="1400" dirty="0"/>
          </a:p>
        </p:txBody>
      </p:sp>
      <p:sp>
        <p:nvSpPr>
          <p:cNvPr id="24" name="Text 22"/>
          <p:cNvSpPr txBox="1"/>
          <p:nvPr/>
        </p:nvSpPr>
        <p:spPr>
          <a:xfrm>
            <a:off x="12252960" y="2743200"/>
            <a:ext cx="4572000" cy="10515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RR.HH. y remuneraciones</a:t>
            </a:r>
            <a:endParaRPr lang="en-US" sz="2400" dirty="0"/>
          </a:p>
        </p:txBody>
      </p:sp>
      <p:sp>
        <p:nvSpPr>
          <p:cNvPr id="25" name="Text 23"/>
          <p:cNvSpPr txBox="1"/>
          <p:nvPr/>
        </p:nvSpPr>
        <p:spPr>
          <a:xfrm>
            <a:off x="12252960" y="4023360"/>
            <a:ext cx="4572000" cy="8686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Ficha laboral y contratos</a:t>
            </a:r>
            <a:endParaRPr lang="en-US" sz="1800" dirty="0"/>
          </a:p>
        </p:txBody>
      </p:sp>
      <p:sp>
        <p:nvSpPr>
          <p:cNvPr id="26" name="Text 24"/>
          <p:cNvSpPr txBox="1"/>
          <p:nvPr/>
        </p:nvSpPr>
        <p:spPr>
          <a:xfrm>
            <a:off x="12252960" y="5074920"/>
            <a:ext cx="4572000" cy="8686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Vacaciones y novedades</a:t>
            </a:r>
            <a:endParaRPr lang="en-US" sz="1800" dirty="0"/>
          </a:p>
        </p:txBody>
      </p:sp>
      <p:sp>
        <p:nvSpPr>
          <p:cNvPr id="27" name="Text 25"/>
          <p:cNvSpPr txBox="1"/>
          <p:nvPr/>
        </p:nvSpPr>
        <p:spPr>
          <a:xfrm>
            <a:off x="12252960" y="6126480"/>
            <a:ext cx="4572000" cy="8686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Cálculo y liquidaciones</a:t>
            </a:r>
            <a:endParaRPr lang="en-US" sz="1800" dirty="0"/>
          </a:p>
        </p:txBody>
      </p:sp>
      <p:sp>
        <p:nvSpPr>
          <p:cNvPr id="28" name="Text 26"/>
          <p:cNvSpPr txBox="1"/>
          <p:nvPr/>
        </p:nvSpPr>
        <p:spPr>
          <a:xfrm>
            <a:off x="12252960" y="7178040"/>
            <a:ext cx="4572000" cy="8686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4A4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PREVIRED / LRE: borradores internos</a:t>
            </a:r>
            <a:endParaRPr lang="en-US" sz="1800" dirty="0"/>
          </a:p>
        </p:txBody>
      </p:sp>
      <p:sp>
        <p:nvSpPr>
          <p:cNvPr id="29" name="Shape 27"/>
          <p:cNvSpPr/>
          <p:nvPr/>
        </p:nvSpPr>
        <p:spPr>
          <a:xfrm>
            <a:off x="1051560" y="9802368"/>
            <a:ext cx="16184880" cy="9144"/>
          </a:xfrm>
          <a:prstGeom prst="rect">
            <a:avLst/>
          </a:prstGeom>
          <a:solidFill>
            <a:srgbClr val="D4CFC4"/>
          </a:solidFill>
          <a:ln/>
        </p:spPr>
      </p:sp>
      <p:sp>
        <p:nvSpPr>
          <p:cNvPr id="30" name="Text 28"/>
          <p:cNvSpPr txBox="1"/>
          <p:nvPr/>
        </p:nvSpPr>
        <p:spPr>
          <a:xfrm>
            <a:off x="1051560" y="9893808"/>
            <a:ext cx="749808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indent="0" marL="0">
              <a:buNone/>
            </a:pPr>
            <a:r>
              <a:rPr lang="en-US" sz="1300" spc="140" kern="0" dirty="0">
                <a:solidFill>
                  <a:srgbClr val="1618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ALUMNIA360  ·  ERP ESCOLAR CHILENO</a:t>
            </a:r>
            <a:endParaRPr lang="en-US" sz="1300" dirty="0"/>
          </a:p>
        </p:txBody>
      </p:sp>
      <p:sp>
        <p:nvSpPr>
          <p:cNvPr id="31" name="Text 29"/>
          <p:cNvSpPr txBox="1"/>
          <p:nvPr/>
        </p:nvSpPr>
        <p:spPr>
          <a:xfrm>
            <a:off x="9509760" y="9893808"/>
            <a:ext cx="7726680" cy="25603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/>
          <a:lstStyle/>
          <a:p>
            <a:pPr algn="r" indent="0" marL="0">
              <a:buNone/>
            </a:pPr>
            <a:r>
              <a:rPr lang="en-US" sz="1300" spc="140" kern="0" dirty="0">
                <a:solidFill>
                  <a:srgbClr val="6B6F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 / 18  ·  ADMINISTRACIÓN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Alumnia360 — ERP escolar chileno, modular</dc:title>
  <dc:subject>Presentación comercial: potencial del ERP y su modularización</dc:subject>
  <dc:creator>Alumnia360</dc:creator>
  <cp:lastModifiedBy>Alumnia360</cp:lastModifiedBy>
  <cp:revision>1</cp:revision>
  <dcterms:created xsi:type="dcterms:W3CDTF">2026-08-13T05:05:46Z</dcterms:created>
  <dcterms:modified xsi:type="dcterms:W3CDTF">2026-08-13T05:05:46Z</dcterms:modified>
</cp:coreProperties>
</file>